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8" r:id="rId5"/>
    <p:sldId id="259" r:id="rId6"/>
    <p:sldId id="260" r:id="rId7"/>
    <p:sldId id="261" r:id="rId8"/>
    <p:sldId id="262" r:id="rId9"/>
    <p:sldId id="263" r:id="rId10"/>
  </p:sldIdLst>
  <p:sldSz cx="6858000" cy="9906000" type="A4"/>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2316" y="-13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3077283"/>
            <a:ext cx="5829300" cy="2123369"/>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C0FBED4C-A441-456A-A3E0-1C2A870B0FBE}" type="datetimeFigureOut">
              <a:rPr lang="es-MX" smtClean="0"/>
              <a:t>20/10/2014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2B92C91-7A47-494C-96FE-DC4445ADB3C3}" type="slidenum">
              <a:rPr lang="es-MX" smtClean="0"/>
              <a:t>‹Nº›</a:t>
            </a:fld>
            <a:endParaRPr lang="es-MX"/>
          </a:p>
        </p:txBody>
      </p:sp>
    </p:spTree>
    <p:extLst>
      <p:ext uri="{BB962C8B-B14F-4D97-AF65-F5344CB8AC3E}">
        <p14:creationId xmlns:p14="http://schemas.microsoft.com/office/powerpoint/2010/main" val="103936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0FBED4C-A441-456A-A3E0-1C2A870B0FBE}" type="datetimeFigureOut">
              <a:rPr lang="es-MX" smtClean="0"/>
              <a:t>20/10/2014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2B92C91-7A47-494C-96FE-DC4445ADB3C3}" type="slidenum">
              <a:rPr lang="es-MX" smtClean="0"/>
              <a:t>‹Nº›</a:t>
            </a:fld>
            <a:endParaRPr lang="es-MX"/>
          </a:p>
        </p:txBody>
      </p:sp>
    </p:spTree>
    <p:extLst>
      <p:ext uri="{BB962C8B-B14F-4D97-AF65-F5344CB8AC3E}">
        <p14:creationId xmlns:p14="http://schemas.microsoft.com/office/powerpoint/2010/main" val="158418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729037" y="529697"/>
            <a:ext cx="1157288" cy="1126807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257176" y="529697"/>
            <a:ext cx="3357563" cy="112680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0FBED4C-A441-456A-A3E0-1C2A870B0FBE}" type="datetimeFigureOut">
              <a:rPr lang="es-MX" smtClean="0"/>
              <a:t>20/10/2014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2B92C91-7A47-494C-96FE-DC4445ADB3C3}" type="slidenum">
              <a:rPr lang="es-MX" smtClean="0"/>
              <a:t>‹Nº›</a:t>
            </a:fld>
            <a:endParaRPr lang="es-MX"/>
          </a:p>
        </p:txBody>
      </p:sp>
    </p:spTree>
    <p:extLst>
      <p:ext uri="{BB962C8B-B14F-4D97-AF65-F5344CB8AC3E}">
        <p14:creationId xmlns:p14="http://schemas.microsoft.com/office/powerpoint/2010/main" val="2398069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0FBED4C-A441-456A-A3E0-1C2A870B0FBE}" type="datetimeFigureOut">
              <a:rPr lang="es-MX" smtClean="0"/>
              <a:t>20/10/2014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2B92C91-7A47-494C-96FE-DC4445ADB3C3}" type="slidenum">
              <a:rPr lang="es-MX" smtClean="0"/>
              <a:t>‹Nº›</a:t>
            </a:fld>
            <a:endParaRPr lang="es-MX"/>
          </a:p>
        </p:txBody>
      </p:sp>
    </p:spTree>
    <p:extLst>
      <p:ext uri="{BB962C8B-B14F-4D97-AF65-F5344CB8AC3E}">
        <p14:creationId xmlns:p14="http://schemas.microsoft.com/office/powerpoint/2010/main" val="616170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6365522"/>
            <a:ext cx="5829300" cy="1967442"/>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0FBED4C-A441-456A-A3E0-1C2A870B0FBE}" type="datetimeFigureOut">
              <a:rPr lang="es-MX" smtClean="0"/>
              <a:t>20/10/2014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2B92C91-7A47-494C-96FE-DC4445ADB3C3}" type="slidenum">
              <a:rPr lang="es-MX" smtClean="0"/>
              <a:t>‹Nº›</a:t>
            </a:fld>
            <a:endParaRPr lang="es-MX"/>
          </a:p>
        </p:txBody>
      </p:sp>
    </p:spTree>
    <p:extLst>
      <p:ext uri="{BB962C8B-B14F-4D97-AF65-F5344CB8AC3E}">
        <p14:creationId xmlns:p14="http://schemas.microsoft.com/office/powerpoint/2010/main" val="167367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257176"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2628901"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C0FBED4C-A441-456A-A3E0-1C2A870B0FBE}" type="datetimeFigureOut">
              <a:rPr lang="es-MX" smtClean="0"/>
              <a:t>20/10/2014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2B92C91-7A47-494C-96FE-DC4445ADB3C3}" type="slidenum">
              <a:rPr lang="es-MX" smtClean="0"/>
              <a:t>‹Nº›</a:t>
            </a:fld>
            <a:endParaRPr lang="es-MX"/>
          </a:p>
        </p:txBody>
      </p:sp>
    </p:spTree>
    <p:extLst>
      <p:ext uri="{BB962C8B-B14F-4D97-AF65-F5344CB8AC3E}">
        <p14:creationId xmlns:p14="http://schemas.microsoft.com/office/powerpoint/2010/main" val="3127580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396699"/>
            <a:ext cx="6172200" cy="1651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C0FBED4C-A441-456A-A3E0-1C2A870B0FBE}" type="datetimeFigureOut">
              <a:rPr lang="es-MX" smtClean="0"/>
              <a:t>20/10/2014</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F2B92C91-7A47-494C-96FE-DC4445ADB3C3}" type="slidenum">
              <a:rPr lang="es-MX" smtClean="0"/>
              <a:t>‹Nº›</a:t>
            </a:fld>
            <a:endParaRPr lang="es-MX"/>
          </a:p>
        </p:txBody>
      </p:sp>
    </p:spTree>
    <p:extLst>
      <p:ext uri="{BB962C8B-B14F-4D97-AF65-F5344CB8AC3E}">
        <p14:creationId xmlns:p14="http://schemas.microsoft.com/office/powerpoint/2010/main" val="1956981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C0FBED4C-A441-456A-A3E0-1C2A870B0FBE}" type="datetimeFigureOut">
              <a:rPr lang="es-MX" smtClean="0"/>
              <a:t>20/10/2014</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F2B92C91-7A47-494C-96FE-DC4445ADB3C3}" type="slidenum">
              <a:rPr lang="es-MX" smtClean="0"/>
              <a:t>‹Nº›</a:t>
            </a:fld>
            <a:endParaRPr lang="es-MX"/>
          </a:p>
        </p:txBody>
      </p:sp>
    </p:spTree>
    <p:extLst>
      <p:ext uri="{BB962C8B-B14F-4D97-AF65-F5344CB8AC3E}">
        <p14:creationId xmlns:p14="http://schemas.microsoft.com/office/powerpoint/2010/main" val="4021026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0FBED4C-A441-456A-A3E0-1C2A870B0FBE}" type="datetimeFigureOut">
              <a:rPr lang="es-MX" smtClean="0"/>
              <a:t>20/10/2014</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F2B92C91-7A47-494C-96FE-DC4445ADB3C3}" type="slidenum">
              <a:rPr lang="es-MX" smtClean="0"/>
              <a:t>‹Nº›</a:t>
            </a:fld>
            <a:endParaRPr lang="es-MX"/>
          </a:p>
        </p:txBody>
      </p:sp>
    </p:spTree>
    <p:extLst>
      <p:ext uri="{BB962C8B-B14F-4D97-AF65-F5344CB8AC3E}">
        <p14:creationId xmlns:p14="http://schemas.microsoft.com/office/powerpoint/2010/main" val="235185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1" y="394406"/>
            <a:ext cx="2256235" cy="1678517"/>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0FBED4C-A441-456A-A3E0-1C2A870B0FBE}" type="datetimeFigureOut">
              <a:rPr lang="es-MX" smtClean="0"/>
              <a:t>20/10/2014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2B92C91-7A47-494C-96FE-DC4445ADB3C3}" type="slidenum">
              <a:rPr lang="es-MX" smtClean="0"/>
              <a:t>‹Nº›</a:t>
            </a:fld>
            <a:endParaRPr lang="es-MX"/>
          </a:p>
        </p:txBody>
      </p:sp>
    </p:spTree>
    <p:extLst>
      <p:ext uri="{BB962C8B-B14F-4D97-AF65-F5344CB8AC3E}">
        <p14:creationId xmlns:p14="http://schemas.microsoft.com/office/powerpoint/2010/main" val="163141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934201"/>
            <a:ext cx="4114800" cy="818622"/>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0FBED4C-A441-456A-A3E0-1C2A870B0FBE}" type="datetimeFigureOut">
              <a:rPr lang="es-MX" smtClean="0"/>
              <a:t>20/10/2014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2B92C91-7A47-494C-96FE-DC4445ADB3C3}" type="slidenum">
              <a:rPr lang="es-MX" smtClean="0"/>
              <a:t>‹Nº›</a:t>
            </a:fld>
            <a:endParaRPr lang="es-MX"/>
          </a:p>
        </p:txBody>
      </p:sp>
    </p:spTree>
    <p:extLst>
      <p:ext uri="{BB962C8B-B14F-4D97-AF65-F5344CB8AC3E}">
        <p14:creationId xmlns:p14="http://schemas.microsoft.com/office/powerpoint/2010/main" val="4051001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C0FBED4C-A441-456A-A3E0-1C2A870B0FBE}" type="datetimeFigureOut">
              <a:rPr lang="es-MX" smtClean="0"/>
              <a:t>20/10/2014</a:t>
            </a:fld>
            <a:endParaRPr lang="es-MX"/>
          </a:p>
        </p:txBody>
      </p:sp>
      <p:sp>
        <p:nvSpPr>
          <p:cNvPr id="5" name="4 Marcador de pie de página"/>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F2B92C91-7A47-494C-96FE-DC4445ADB3C3}" type="slidenum">
              <a:rPr lang="es-MX" smtClean="0"/>
              <a:t>‹Nº›</a:t>
            </a:fld>
            <a:endParaRPr lang="es-MX"/>
          </a:p>
        </p:txBody>
      </p:sp>
    </p:spTree>
    <p:extLst>
      <p:ext uri="{BB962C8B-B14F-4D97-AF65-F5344CB8AC3E}">
        <p14:creationId xmlns:p14="http://schemas.microsoft.com/office/powerpoint/2010/main" val="2518339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fecom.cjf.gob.mx/leyCM.asp"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www.cnnexpansion.com/negocios/2010/08/05/mexicana-concurso-mercantil-cnnexpansion"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3683642011"/>
              </p:ext>
            </p:extLst>
          </p:nvPr>
        </p:nvGraphicFramePr>
        <p:xfrm>
          <a:off x="548680" y="5457056"/>
          <a:ext cx="3744416" cy="4283596"/>
        </p:xfrm>
        <a:graphic>
          <a:graphicData uri="http://schemas.openxmlformats.org/drawingml/2006/table">
            <a:tbl>
              <a:tblPr firstRow="1" bandRow="1">
                <a:tableStyleId>{5C22544A-7EE6-4342-B048-85BDC9FD1C3A}</a:tableStyleId>
              </a:tblPr>
              <a:tblGrid>
                <a:gridCol w="3744416"/>
              </a:tblGrid>
              <a:tr h="4283596">
                <a:tc>
                  <a:txBody>
                    <a:bodyPr/>
                    <a:lstStyle/>
                    <a:p>
                      <a:pPr algn="just"/>
                      <a:r>
                        <a:rPr lang="es-ES_tradnl" sz="1200" b="1" kern="1200" dirty="0" smtClean="0">
                          <a:solidFill>
                            <a:schemeClr val="lt1"/>
                          </a:solidFill>
                          <a:effectLst/>
                          <a:latin typeface="+mn-lt"/>
                          <a:ea typeface="+mn-ea"/>
                          <a:cs typeface="+mn-cs"/>
                        </a:rPr>
                        <a:t>La Comisión Sector Empresas de la Región Centro Occidente, del Instituto Mexicano de Contadores Públicos,  es una comisión nueva, cuya principal finalidad es crear un vínculo de acercamiento con los contadores de las  empresas</a:t>
                      </a:r>
                      <a:r>
                        <a:rPr lang="es-MX" sz="1200" b="1" kern="1200" dirty="0" smtClean="0">
                          <a:solidFill>
                            <a:schemeClr val="lt1"/>
                          </a:solidFill>
                          <a:effectLst/>
                          <a:latin typeface="+mn-lt"/>
                          <a:ea typeface="+mn-ea"/>
                          <a:cs typeface="+mn-cs"/>
                        </a:rPr>
                        <a:t>, dentro de un marco de responsabilidad, a través de la aplicación de la normatividad, capacitación y certificación, contribuyendo al desarrollo del entorno en el que se desenvuelven.</a:t>
                      </a:r>
                    </a:p>
                    <a:p>
                      <a:pPr algn="just"/>
                      <a:endParaRPr lang="es-MX" sz="1200" b="1" kern="1200" dirty="0" smtClean="0">
                        <a:solidFill>
                          <a:schemeClr val="lt1"/>
                        </a:solidFill>
                        <a:effectLst/>
                        <a:latin typeface="+mn-lt"/>
                        <a:ea typeface="+mn-ea"/>
                        <a:cs typeface="+mn-cs"/>
                      </a:endParaRPr>
                    </a:p>
                    <a:p>
                      <a:pPr algn="just"/>
                      <a:r>
                        <a:rPr lang="es-MX" sz="1200" b="1" kern="1200" dirty="0" smtClean="0">
                          <a:solidFill>
                            <a:schemeClr val="lt1"/>
                          </a:solidFill>
                          <a:effectLst/>
                          <a:latin typeface="+mn-lt"/>
                          <a:ea typeface="+mn-ea"/>
                          <a:cs typeface="+mn-cs"/>
                        </a:rPr>
                        <a:t>Asimismo, esta comisión tiene la tarea fundamental de establecer vínculos con organismos empresariales, con la finalidad de crear convenios de colaboración; con instituciones educativas, para colaborar en la actualización de los planes de estudio, buscando la profesionalización; con organismos especializados que permitan la difusión y transferencia de conocimientos de temas relacionados con la sustentabilidad de las empresas. </a:t>
                      </a:r>
                    </a:p>
                  </a:txBody>
                  <a:tcPr marT="49530" marB="4953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4225107953"/>
              </p:ext>
            </p:extLst>
          </p:nvPr>
        </p:nvGraphicFramePr>
        <p:xfrm>
          <a:off x="4680520" y="4448944"/>
          <a:ext cx="2132856" cy="5040560"/>
        </p:xfrm>
        <a:graphic>
          <a:graphicData uri="http://schemas.openxmlformats.org/drawingml/2006/table">
            <a:tbl>
              <a:tblPr firstRow="1" bandRow="1">
                <a:tableStyleId>{5C22544A-7EE6-4342-B048-85BDC9FD1C3A}</a:tableStyleId>
              </a:tblPr>
              <a:tblGrid>
                <a:gridCol w="2132856"/>
              </a:tblGrid>
              <a:tr h="5040560">
                <a:tc>
                  <a:txBody>
                    <a:bodyPr/>
                    <a:lstStyle/>
                    <a:p>
                      <a:pPr marL="171450" indent="-171450" algn="ctr">
                        <a:buFont typeface="Arial" pitchFamily="34" charset="0"/>
                        <a:buChar char="•"/>
                      </a:pPr>
                      <a:r>
                        <a:rPr lang="es-MX" sz="1200" dirty="0" smtClean="0">
                          <a:solidFill>
                            <a:schemeClr val="accent2">
                              <a:lumMod val="75000"/>
                            </a:schemeClr>
                          </a:solidFill>
                        </a:rPr>
                        <a:t>C.P.C. JUAN MANUEL PLASCENCIA GUARDADO</a:t>
                      </a:r>
                    </a:p>
                    <a:p>
                      <a:pPr marL="0" indent="0" algn="ctr">
                        <a:buFont typeface="Arial" pitchFamily="34" charset="0"/>
                        <a:buNone/>
                      </a:pPr>
                      <a:r>
                        <a:rPr lang="es-MX" sz="1200" u="sng" dirty="0" smtClean="0">
                          <a:solidFill>
                            <a:schemeClr val="accent2">
                              <a:lumMod val="75000"/>
                            </a:schemeClr>
                          </a:solidFill>
                        </a:rPr>
                        <a:t>Presidente</a:t>
                      </a:r>
                    </a:p>
                    <a:p>
                      <a:pPr marL="171450" indent="-171450" algn="ctr">
                        <a:buFont typeface="Arial" pitchFamily="34" charset="0"/>
                        <a:buChar char="•"/>
                      </a:pPr>
                      <a:endParaRPr lang="es-MX" sz="1200" dirty="0" smtClean="0">
                        <a:solidFill>
                          <a:schemeClr val="accent2">
                            <a:lumMod val="75000"/>
                          </a:schemeClr>
                        </a:solidFill>
                      </a:endParaRPr>
                    </a:p>
                    <a:p>
                      <a:pPr marL="171450" indent="-171450" algn="ctr">
                        <a:buFont typeface="Arial" pitchFamily="34" charset="0"/>
                        <a:buChar char="•"/>
                      </a:pPr>
                      <a:r>
                        <a:rPr lang="es-MX" sz="1200" dirty="0" smtClean="0">
                          <a:solidFill>
                            <a:schemeClr val="accent2">
                              <a:lumMod val="75000"/>
                            </a:schemeClr>
                          </a:solidFill>
                        </a:rPr>
                        <a:t>C.P.C. JUAN IGNACIO OROS GUERRERO</a:t>
                      </a:r>
                    </a:p>
                    <a:p>
                      <a:pPr marL="0" indent="0" algn="ctr">
                        <a:buFont typeface="Arial" pitchFamily="34" charset="0"/>
                        <a:buNone/>
                      </a:pPr>
                      <a:r>
                        <a:rPr lang="es-MX" sz="1200" u="sng" dirty="0" smtClean="0">
                          <a:solidFill>
                            <a:schemeClr val="accent2">
                              <a:lumMod val="75000"/>
                            </a:schemeClr>
                          </a:solidFill>
                        </a:rPr>
                        <a:t>Vicepresidente</a:t>
                      </a:r>
                    </a:p>
                    <a:p>
                      <a:pPr marL="171450" indent="-171450" algn="ctr">
                        <a:buFont typeface="Arial" pitchFamily="34" charset="0"/>
                        <a:buChar char="•"/>
                      </a:pPr>
                      <a:endParaRPr lang="es-MX" sz="1200" dirty="0" smtClean="0">
                        <a:solidFill>
                          <a:schemeClr val="accent2">
                            <a:lumMod val="75000"/>
                          </a:schemeClr>
                        </a:solidFill>
                      </a:endParaRPr>
                    </a:p>
                    <a:p>
                      <a:pPr marL="171450" indent="-171450" algn="ctr">
                        <a:buFont typeface="Arial" pitchFamily="34" charset="0"/>
                        <a:buChar char="•"/>
                      </a:pPr>
                      <a:r>
                        <a:rPr lang="es-MX" sz="1200" dirty="0" smtClean="0">
                          <a:solidFill>
                            <a:schemeClr val="accent2">
                              <a:lumMod val="75000"/>
                            </a:schemeClr>
                          </a:solidFill>
                        </a:rPr>
                        <a:t>C.P. ULISES RODRIGUEZ AGUILAR</a:t>
                      </a:r>
                    </a:p>
                    <a:p>
                      <a:pPr marL="0" indent="0" algn="ctr">
                        <a:buFont typeface="Arial" pitchFamily="34" charset="0"/>
                        <a:buNone/>
                      </a:pPr>
                      <a:r>
                        <a:rPr lang="es-MX" sz="1200" u="sng" dirty="0" smtClean="0">
                          <a:solidFill>
                            <a:schemeClr val="accent2">
                              <a:lumMod val="75000"/>
                            </a:schemeClr>
                          </a:solidFill>
                        </a:rPr>
                        <a:t>Secretario</a:t>
                      </a:r>
                    </a:p>
                    <a:p>
                      <a:pPr marL="171450" indent="-171450" algn="ctr">
                        <a:buFont typeface="Arial" pitchFamily="34" charset="0"/>
                        <a:buChar char="•"/>
                      </a:pPr>
                      <a:endParaRPr lang="es-MX" sz="1200" dirty="0" smtClean="0">
                        <a:solidFill>
                          <a:schemeClr val="accent2">
                            <a:lumMod val="75000"/>
                          </a:schemeClr>
                        </a:solidFill>
                      </a:endParaRPr>
                    </a:p>
                    <a:p>
                      <a:pPr marL="171450" indent="-171450" algn="ctr">
                        <a:buFont typeface="Arial" pitchFamily="34" charset="0"/>
                        <a:buChar char="•"/>
                      </a:pPr>
                      <a:r>
                        <a:rPr lang="es-MX" sz="1200" dirty="0" smtClean="0">
                          <a:solidFill>
                            <a:schemeClr val="accent2">
                              <a:lumMod val="75000"/>
                            </a:schemeClr>
                          </a:solidFill>
                        </a:rPr>
                        <a:t>C.P.C. ANA LILIA SALAZAR GALLAGA</a:t>
                      </a:r>
                    </a:p>
                    <a:p>
                      <a:pPr marL="0" indent="0" algn="ctr">
                        <a:buFont typeface="Arial" pitchFamily="34" charset="0"/>
                        <a:buNone/>
                      </a:pPr>
                      <a:r>
                        <a:rPr lang="es-MX" sz="1200" u="sng" dirty="0" smtClean="0">
                          <a:solidFill>
                            <a:schemeClr val="accent2">
                              <a:lumMod val="75000"/>
                            </a:schemeClr>
                          </a:solidFill>
                        </a:rPr>
                        <a:t>Tesorera</a:t>
                      </a:r>
                      <a:endParaRPr lang="es-MX" sz="1200" u="sng" dirty="0">
                        <a:solidFill>
                          <a:schemeClr val="accent2">
                            <a:lumMod val="75000"/>
                          </a:schemeClr>
                        </a:solidFill>
                      </a:endParaRPr>
                    </a:p>
                  </a:txBody>
                  <a:tcPr marT="49530" marB="4953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4191311218"/>
              </p:ext>
            </p:extLst>
          </p:nvPr>
        </p:nvGraphicFramePr>
        <p:xfrm>
          <a:off x="1910" y="4448944"/>
          <a:ext cx="4464496" cy="82296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4464496"/>
              </a:tblGrid>
              <a:tr h="370840">
                <a:tc>
                  <a:txBody>
                    <a:bodyPr/>
                    <a:lstStyle/>
                    <a:p>
                      <a:pPr algn="r"/>
                      <a:r>
                        <a:rPr lang="es-ES_tradnl" sz="1600" b="1" kern="1200" dirty="0" smtClean="0">
                          <a:solidFill>
                            <a:schemeClr val="lt1"/>
                          </a:solidFill>
                          <a:effectLst>
                            <a:outerShdw blurRad="50800" dist="38100" dir="8100000" algn="tr" rotWithShape="0">
                              <a:prstClr val="black">
                                <a:alpha val="40000"/>
                              </a:prstClr>
                            </a:outerShdw>
                          </a:effectLst>
                          <a:latin typeface="+mn-lt"/>
                          <a:ea typeface="+mn-ea"/>
                          <a:cs typeface="+mn-cs"/>
                        </a:rPr>
                        <a:t>A la Membrecía de los Colegios que integran la</a:t>
                      </a:r>
                      <a:endParaRPr lang="es-MX" sz="1600" b="1" kern="1200" dirty="0" smtClean="0">
                        <a:solidFill>
                          <a:schemeClr val="lt1"/>
                        </a:solidFill>
                        <a:effectLst>
                          <a:outerShdw blurRad="50800" dist="38100" dir="8100000" algn="tr" rotWithShape="0">
                            <a:prstClr val="black">
                              <a:alpha val="40000"/>
                            </a:prstClr>
                          </a:outerShdw>
                        </a:effectLst>
                        <a:latin typeface="+mn-lt"/>
                        <a:ea typeface="+mn-ea"/>
                        <a:cs typeface="+mn-cs"/>
                      </a:endParaRPr>
                    </a:p>
                    <a:p>
                      <a:pPr algn="r"/>
                      <a:r>
                        <a:rPr lang="es-ES_tradnl" sz="1600" b="1" kern="1200" dirty="0" smtClean="0">
                          <a:solidFill>
                            <a:schemeClr val="lt1"/>
                          </a:solidFill>
                          <a:effectLst>
                            <a:outerShdw blurRad="50800" dist="38100" dir="8100000" algn="tr" rotWithShape="0">
                              <a:prstClr val="black">
                                <a:alpha val="40000"/>
                              </a:prstClr>
                            </a:outerShdw>
                          </a:effectLst>
                          <a:latin typeface="+mn-lt"/>
                          <a:ea typeface="+mn-ea"/>
                          <a:cs typeface="+mn-cs"/>
                        </a:rPr>
                        <a:t>Región Centro Occidente del</a:t>
                      </a:r>
                      <a:endParaRPr lang="es-MX" sz="1600" b="1" kern="1200" dirty="0" smtClean="0">
                        <a:solidFill>
                          <a:schemeClr val="lt1"/>
                        </a:solidFill>
                        <a:effectLst>
                          <a:outerShdw blurRad="50800" dist="38100" dir="8100000" algn="tr" rotWithShape="0">
                            <a:prstClr val="black">
                              <a:alpha val="40000"/>
                            </a:prstClr>
                          </a:outerShdw>
                        </a:effectLst>
                        <a:latin typeface="+mn-lt"/>
                        <a:ea typeface="+mn-ea"/>
                        <a:cs typeface="+mn-cs"/>
                      </a:endParaRPr>
                    </a:p>
                    <a:p>
                      <a:pPr algn="r"/>
                      <a:r>
                        <a:rPr lang="es-ES_tradnl" sz="1600" b="1" kern="1200" dirty="0" smtClean="0">
                          <a:solidFill>
                            <a:schemeClr val="lt1"/>
                          </a:solidFill>
                          <a:effectLst>
                            <a:outerShdw blurRad="50800" dist="38100" dir="8100000" algn="tr" rotWithShape="0">
                              <a:prstClr val="black">
                                <a:alpha val="40000"/>
                              </a:prstClr>
                            </a:outerShdw>
                          </a:effectLst>
                          <a:latin typeface="+mn-lt"/>
                          <a:ea typeface="+mn-ea"/>
                          <a:cs typeface="+mn-cs"/>
                        </a:rPr>
                        <a:t>Instituto Mexicano de Contadores Públicos, A.C</a:t>
                      </a:r>
                      <a:endParaRPr lang="es-MX" sz="1600" dirty="0">
                        <a:effectLst>
                          <a:outerShdw blurRad="50800" dist="38100" dir="8100000" algn="tr" rotWithShape="0">
                            <a:prstClr val="black">
                              <a:alpha val="40000"/>
                            </a:prstClr>
                          </a:outerShdw>
                        </a:effectLs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013560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429088708"/>
              </p:ext>
            </p:extLst>
          </p:nvPr>
        </p:nvGraphicFramePr>
        <p:xfrm>
          <a:off x="404664" y="488504"/>
          <a:ext cx="2736304" cy="5001384"/>
        </p:xfrm>
        <a:graphic>
          <a:graphicData uri="http://schemas.openxmlformats.org/drawingml/2006/table">
            <a:tbl>
              <a:tblPr firstRow="1" bandRow="1">
                <a:tableStyleId>{5C22544A-7EE6-4342-B048-85BDC9FD1C3A}</a:tableStyleId>
              </a:tblPr>
              <a:tblGrid>
                <a:gridCol w="2736304"/>
              </a:tblGrid>
              <a:tr h="5001384">
                <a:tc>
                  <a:txBody>
                    <a:bodyPr/>
                    <a:lstStyle/>
                    <a:p>
                      <a:pPr algn="just"/>
                      <a:r>
                        <a:rPr lang="es-ES_tradnl" sz="1400" b="1" kern="1200" dirty="0" smtClean="0">
                          <a:solidFill>
                            <a:schemeClr val="lt1"/>
                          </a:solidFill>
                          <a:effectLst/>
                          <a:latin typeface="+mn-lt"/>
                          <a:ea typeface="+mn-ea"/>
                          <a:cs typeface="+mn-cs"/>
                        </a:rPr>
                        <a:t>Dentro de las expectativas iniciales la CRCO-SE  ha participado con los colegios de la región en la firma de convenios de colaboración con organismos como la PRODECON; se ha llevado a cabo la presentación de temas de tipo patrimonial y; el acercamiento con autoridades de gobierno, específicamente con la Secretaría de Economía; y ahora, apoyando en la elaboración del primer Boletín Informativo de nuestra comisión.</a:t>
                      </a:r>
                    </a:p>
                    <a:p>
                      <a:pPr algn="just"/>
                      <a:endParaRPr lang="es-MX" sz="1400" b="1" kern="1200" dirty="0" smtClean="0">
                        <a:solidFill>
                          <a:schemeClr val="lt1"/>
                        </a:solidFill>
                        <a:effectLst/>
                        <a:latin typeface="+mn-lt"/>
                        <a:ea typeface="+mn-ea"/>
                        <a:cs typeface="+mn-cs"/>
                      </a:endParaRPr>
                    </a:p>
                    <a:p>
                      <a:pPr algn="just"/>
                      <a:r>
                        <a:rPr lang="es-ES_tradnl" sz="1400" b="1" kern="1200" dirty="0" smtClean="0">
                          <a:solidFill>
                            <a:schemeClr val="lt1"/>
                          </a:solidFill>
                          <a:effectLst/>
                          <a:latin typeface="+mn-lt"/>
                          <a:ea typeface="+mn-ea"/>
                          <a:cs typeface="+mn-cs"/>
                        </a:rPr>
                        <a:t>Por parte de la CRCO-SE se invita a la membrecía a participar en las comisiones del sector empresas de sus respectivos colegios. Estamos seguros que su participación aportará grandes beneficios.</a:t>
                      </a:r>
                      <a:endParaRPr lang="es-MX" sz="1400" b="1" kern="1200" dirty="0" smtClean="0">
                        <a:solidFill>
                          <a:schemeClr val="lt1"/>
                        </a:solidFill>
                        <a:effectLst/>
                        <a:latin typeface="+mn-lt"/>
                        <a:ea typeface="+mn-ea"/>
                        <a:cs typeface="+mn-cs"/>
                      </a:endParaRPr>
                    </a:p>
                    <a:p>
                      <a:pPr algn="just"/>
                      <a:endParaRPr lang="es-MX" sz="1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8221529"/>
              </p:ext>
            </p:extLst>
          </p:nvPr>
        </p:nvGraphicFramePr>
        <p:xfrm>
          <a:off x="188640" y="5889104"/>
          <a:ext cx="3096344" cy="1737360"/>
        </p:xfrm>
        <a:graphic>
          <a:graphicData uri="http://schemas.openxmlformats.org/drawingml/2006/table">
            <a:tbl>
              <a:tblPr firstRow="1" bandRow="1">
                <a:tableStyleId>{5C22544A-7EE6-4342-B048-85BDC9FD1C3A}</a:tableStyleId>
              </a:tblPr>
              <a:tblGrid>
                <a:gridCol w="3096344"/>
              </a:tblGrid>
              <a:tr h="1152128">
                <a:tc>
                  <a:txBody>
                    <a:bodyPr/>
                    <a:lstStyle/>
                    <a:p>
                      <a:pPr algn="ctr"/>
                      <a:r>
                        <a:rPr lang="es-ES_tradnl" sz="1800" b="1" kern="1200" dirty="0" smtClean="0">
                          <a:solidFill>
                            <a:schemeClr val="bg1"/>
                          </a:solidFill>
                          <a:effectLst/>
                          <a:latin typeface="+mn-lt"/>
                          <a:ea typeface="+mn-ea"/>
                          <a:cs typeface="+mn-cs"/>
                        </a:rPr>
                        <a:t>Cordialmente,</a:t>
                      </a:r>
                      <a:endParaRPr lang="es-MX" sz="1800" b="1" kern="1200" dirty="0" smtClean="0">
                        <a:solidFill>
                          <a:schemeClr val="bg1"/>
                        </a:solidFill>
                        <a:effectLst/>
                        <a:latin typeface="+mn-lt"/>
                        <a:ea typeface="+mn-ea"/>
                        <a:cs typeface="+mn-cs"/>
                      </a:endParaRPr>
                    </a:p>
                    <a:p>
                      <a:pPr algn="ctr"/>
                      <a:r>
                        <a:rPr lang="es-ES_tradnl" sz="1800" b="1" kern="1200" dirty="0" smtClean="0">
                          <a:solidFill>
                            <a:schemeClr val="bg1"/>
                          </a:solidFill>
                          <a:effectLst>
                            <a:outerShdw blurRad="38100" dist="38100" dir="2700000" algn="tl">
                              <a:srgbClr val="000000">
                                <a:alpha val="43137"/>
                              </a:srgbClr>
                            </a:outerShdw>
                          </a:effectLst>
                          <a:latin typeface="+mn-lt"/>
                          <a:ea typeface="+mn-ea"/>
                          <a:cs typeface="+mn-cs"/>
                        </a:rPr>
                        <a:t>CPC MA Juan Manuel Plascencia Guardado.</a:t>
                      </a:r>
                      <a:endParaRPr lang="es-MX" sz="1800" b="1" kern="1200" dirty="0" smtClean="0">
                        <a:solidFill>
                          <a:schemeClr val="bg1"/>
                        </a:solidFill>
                        <a:effectLst>
                          <a:outerShdw blurRad="38100" dist="38100" dir="2700000" algn="tl">
                            <a:srgbClr val="000000">
                              <a:alpha val="43137"/>
                            </a:srgbClr>
                          </a:outerShdw>
                        </a:effectLst>
                        <a:latin typeface="+mn-lt"/>
                        <a:ea typeface="+mn-ea"/>
                        <a:cs typeface="+mn-cs"/>
                      </a:endParaRPr>
                    </a:p>
                    <a:p>
                      <a:pPr algn="ctr"/>
                      <a:r>
                        <a:rPr lang="es-ES_tradnl" sz="1800" b="1" kern="1200" dirty="0" smtClean="0">
                          <a:solidFill>
                            <a:schemeClr val="bg1"/>
                          </a:solidFill>
                          <a:effectLst>
                            <a:outerShdw blurRad="38100" dist="38100" dir="2700000" algn="tl">
                              <a:srgbClr val="000000">
                                <a:alpha val="43137"/>
                              </a:srgbClr>
                            </a:outerShdw>
                          </a:effectLst>
                          <a:latin typeface="+mn-lt"/>
                          <a:ea typeface="+mn-ea"/>
                          <a:cs typeface="+mn-cs"/>
                        </a:rPr>
                        <a:t>CRCO-SE del I.M.C.P., A.C.</a:t>
                      </a:r>
                      <a:endParaRPr lang="es-MX" sz="1800" b="1" kern="1200" dirty="0" smtClean="0">
                        <a:solidFill>
                          <a:schemeClr val="bg1"/>
                        </a:solidFill>
                        <a:effectLst>
                          <a:outerShdw blurRad="38100" dist="38100" dir="2700000" algn="tl">
                            <a:srgbClr val="000000">
                              <a:alpha val="43137"/>
                            </a:srgbClr>
                          </a:outerShdw>
                        </a:effectLst>
                        <a:latin typeface="+mn-lt"/>
                        <a:ea typeface="+mn-ea"/>
                        <a:cs typeface="+mn-cs"/>
                      </a:endParaRPr>
                    </a:p>
                    <a:p>
                      <a:pPr algn="ctr"/>
                      <a:r>
                        <a:rPr lang="es-ES_tradnl" sz="1800" b="1" kern="1200" dirty="0" smtClean="0">
                          <a:solidFill>
                            <a:schemeClr val="bg1"/>
                          </a:solidFill>
                          <a:effectLst>
                            <a:outerShdw blurRad="38100" dist="38100" dir="2700000" algn="tl">
                              <a:srgbClr val="000000">
                                <a:alpha val="43137"/>
                              </a:srgbClr>
                            </a:outerShdw>
                          </a:effectLst>
                          <a:latin typeface="+mn-lt"/>
                          <a:ea typeface="+mn-ea"/>
                          <a:cs typeface="+mn-cs"/>
                        </a:rPr>
                        <a:t>Presidente</a:t>
                      </a:r>
                      <a:endParaRPr lang="es-MX" sz="1800" b="1" kern="1200" dirty="0" smtClean="0">
                        <a:solidFill>
                          <a:schemeClr val="bg1"/>
                        </a:solidFill>
                        <a:effectLst>
                          <a:outerShdw blurRad="38100" dist="38100" dir="2700000" algn="tl">
                            <a:srgbClr val="000000">
                              <a:alpha val="43137"/>
                            </a:srgbClr>
                          </a:outerShdw>
                        </a:effectLst>
                        <a:latin typeface="+mn-lt"/>
                        <a:ea typeface="+mn-ea"/>
                        <a:cs typeface="+mn-cs"/>
                      </a:endParaRPr>
                    </a:p>
                    <a:p>
                      <a:pPr algn="ctr"/>
                      <a:endParaRPr lang="es-MX" sz="180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593952393"/>
              </p:ext>
            </p:extLst>
          </p:nvPr>
        </p:nvGraphicFramePr>
        <p:xfrm>
          <a:off x="3789040" y="1712640"/>
          <a:ext cx="2736304" cy="7292340"/>
        </p:xfrm>
        <a:graphic>
          <a:graphicData uri="http://schemas.openxmlformats.org/drawingml/2006/table">
            <a:tbl>
              <a:tblPr firstRow="1" bandRow="1">
                <a:tableStyleId>{5C22544A-7EE6-4342-B048-85BDC9FD1C3A}</a:tableStyleId>
              </a:tblPr>
              <a:tblGrid>
                <a:gridCol w="2736304"/>
              </a:tblGrid>
              <a:tr h="5400600">
                <a:tc>
                  <a:txBody>
                    <a:bodyPr/>
                    <a:lstStyle/>
                    <a:p>
                      <a:pPr marL="0" indent="0" algn="ctr">
                        <a:buFont typeface="Arial" pitchFamily="34" charset="0"/>
                        <a:buNone/>
                      </a:pPr>
                      <a:r>
                        <a:rPr lang="es-MX" sz="1400" dirty="0" smtClean="0">
                          <a:solidFill>
                            <a:schemeClr val="accent2">
                              <a:lumMod val="75000"/>
                            </a:schemeClr>
                          </a:solidFill>
                        </a:rPr>
                        <a:t>INTEGRANTES:</a:t>
                      </a:r>
                    </a:p>
                    <a:p>
                      <a:pPr marL="0" indent="0" algn="ctr">
                        <a:buFont typeface="Arial" pitchFamily="34" charset="0"/>
                        <a:buNone/>
                      </a:pPr>
                      <a:endParaRPr lang="es-MX" sz="1200" u="none" dirty="0" smtClean="0">
                        <a:solidFill>
                          <a:schemeClr val="accent2">
                            <a:lumMod val="75000"/>
                          </a:schemeClr>
                        </a:solidFill>
                      </a:endParaRPr>
                    </a:p>
                    <a:p>
                      <a:pPr marL="0" indent="0" algn="ctr">
                        <a:buFont typeface="Arial" pitchFamily="34" charset="0"/>
                        <a:buNone/>
                      </a:pPr>
                      <a:r>
                        <a:rPr lang="es-MX" sz="1200" u="none" dirty="0" smtClean="0">
                          <a:solidFill>
                            <a:schemeClr val="accent2">
                              <a:lumMod val="75000"/>
                            </a:schemeClr>
                          </a:solidFill>
                        </a:rPr>
                        <a:t>C.P.C. SANJUANA GONZALEZ PARAMO</a:t>
                      </a:r>
                    </a:p>
                    <a:p>
                      <a:pPr marL="0" indent="0" algn="ctr">
                        <a:buFont typeface="Arial" pitchFamily="34" charset="0"/>
                        <a:buNone/>
                      </a:pPr>
                      <a:endParaRPr lang="es-MX" sz="1200" u="none" dirty="0" smtClean="0">
                        <a:solidFill>
                          <a:schemeClr val="accent2">
                            <a:lumMod val="75000"/>
                          </a:schemeClr>
                        </a:solidFill>
                      </a:endParaRPr>
                    </a:p>
                    <a:p>
                      <a:pPr marL="0" indent="0" algn="ctr">
                        <a:buFont typeface="Arial" pitchFamily="34" charset="0"/>
                        <a:buNone/>
                      </a:pPr>
                      <a:r>
                        <a:rPr lang="es-MX" sz="1200" u="none" dirty="0" smtClean="0">
                          <a:solidFill>
                            <a:schemeClr val="accent2">
                              <a:lumMod val="75000"/>
                            </a:schemeClr>
                          </a:solidFill>
                        </a:rPr>
                        <a:t>C.P. KARLA YOLANDA PEÑA NUÑEZ</a:t>
                      </a:r>
                    </a:p>
                    <a:p>
                      <a:pPr marL="0" indent="0" algn="ctr">
                        <a:buFont typeface="Arial" pitchFamily="34" charset="0"/>
                        <a:buNone/>
                      </a:pPr>
                      <a:endParaRPr lang="es-MX" sz="1200" u="none" dirty="0" smtClean="0">
                        <a:solidFill>
                          <a:schemeClr val="accent2">
                            <a:lumMod val="75000"/>
                          </a:schemeClr>
                        </a:solidFill>
                      </a:endParaRPr>
                    </a:p>
                    <a:p>
                      <a:pPr marL="0" indent="0" algn="ctr">
                        <a:buFont typeface="Arial" pitchFamily="34" charset="0"/>
                        <a:buNone/>
                      </a:pPr>
                      <a:r>
                        <a:rPr lang="es-MX" sz="1200" u="none" dirty="0" smtClean="0">
                          <a:solidFill>
                            <a:schemeClr val="accent2">
                              <a:lumMod val="75000"/>
                            </a:schemeClr>
                          </a:solidFill>
                        </a:rPr>
                        <a:t>C.P.C. ALEJANDRA DEL CARMEN TOLEDO ORTEGA</a:t>
                      </a:r>
                    </a:p>
                    <a:p>
                      <a:pPr marL="0" indent="0" algn="ctr">
                        <a:buFont typeface="Arial" pitchFamily="34" charset="0"/>
                        <a:buNone/>
                      </a:pPr>
                      <a:endParaRPr lang="es-MX" sz="1200" u="none" dirty="0" smtClean="0">
                        <a:solidFill>
                          <a:schemeClr val="accent2">
                            <a:lumMod val="75000"/>
                          </a:schemeClr>
                        </a:solidFill>
                      </a:endParaRPr>
                    </a:p>
                    <a:p>
                      <a:pPr marL="0" indent="0" algn="ctr">
                        <a:buFont typeface="Arial" pitchFamily="34" charset="0"/>
                        <a:buNone/>
                      </a:pPr>
                      <a:r>
                        <a:rPr lang="es-MX" sz="1200" u="none" dirty="0" smtClean="0">
                          <a:solidFill>
                            <a:schemeClr val="accent2">
                              <a:lumMod val="75000"/>
                            </a:schemeClr>
                          </a:solidFill>
                        </a:rPr>
                        <a:t>C.P.C. HECTOR MALO FLORES</a:t>
                      </a:r>
                    </a:p>
                    <a:p>
                      <a:pPr marL="0" indent="0" algn="ctr">
                        <a:buFont typeface="Arial" pitchFamily="34" charset="0"/>
                        <a:buNone/>
                      </a:pPr>
                      <a:endParaRPr lang="es-MX" sz="1200" u="none" dirty="0" smtClean="0">
                        <a:solidFill>
                          <a:schemeClr val="accent2">
                            <a:lumMod val="75000"/>
                          </a:schemeClr>
                        </a:solidFill>
                      </a:endParaRPr>
                    </a:p>
                    <a:p>
                      <a:pPr marL="0" indent="0" algn="ctr">
                        <a:buFont typeface="Arial" pitchFamily="34" charset="0"/>
                        <a:buNone/>
                      </a:pPr>
                      <a:r>
                        <a:rPr lang="es-MX" sz="1200" u="none" dirty="0" smtClean="0">
                          <a:solidFill>
                            <a:schemeClr val="accent2">
                              <a:lumMod val="75000"/>
                            </a:schemeClr>
                          </a:solidFill>
                        </a:rPr>
                        <a:t>L.C.P. ALEJANDRO TOLEDO ORTEGA</a:t>
                      </a:r>
                    </a:p>
                    <a:p>
                      <a:pPr marL="0" indent="0" algn="ctr">
                        <a:buFont typeface="Arial" pitchFamily="34" charset="0"/>
                        <a:buNone/>
                      </a:pPr>
                      <a:endParaRPr lang="es-MX" sz="1200" u="none" dirty="0" smtClean="0">
                        <a:solidFill>
                          <a:schemeClr val="accent2">
                            <a:lumMod val="75000"/>
                          </a:schemeClr>
                        </a:solidFill>
                      </a:endParaRPr>
                    </a:p>
                    <a:p>
                      <a:pPr marL="0" indent="0" algn="ctr">
                        <a:buFont typeface="Arial" pitchFamily="34" charset="0"/>
                        <a:buNone/>
                      </a:pPr>
                      <a:r>
                        <a:rPr lang="es-MX" sz="1200" u="none" dirty="0" smtClean="0">
                          <a:solidFill>
                            <a:schemeClr val="accent2">
                              <a:lumMod val="75000"/>
                            </a:schemeClr>
                          </a:solidFill>
                        </a:rPr>
                        <a:t>C.P.C. SALVADOR CAPISTRAN RODRIGUEZ</a:t>
                      </a:r>
                    </a:p>
                    <a:p>
                      <a:pPr marL="0" indent="0" algn="ctr">
                        <a:buFont typeface="Arial" pitchFamily="34" charset="0"/>
                        <a:buNone/>
                      </a:pPr>
                      <a:endParaRPr lang="es-MX" sz="1200" u="none" dirty="0" smtClean="0">
                        <a:solidFill>
                          <a:schemeClr val="accent2">
                            <a:lumMod val="75000"/>
                          </a:schemeClr>
                        </a:solidFill>
                      </a:endParaRPr>
                    </a:p>
                    <a:p>
                      <a:pPr marL="0" indent="0" algn="ctr">
                        <a:buFont typeface="Arial" pitchFamily="34" charset="0"/>
                        <a:buNone/>
                      </a:pPr>
                      <a:r>
                        <a:rPr lang="es-MX" sz="1200" u="none" dirty="0" smtClean="0">
                          <a:solidFill>
                            <a:schemeClr val="accent2">
                              <a:lumMod val="75000"/>
                            </a:schemeClr>
                          </a:solidFill>
                        </a:rPr>
                        <a:t>C.P.C. OSCAR MURO SALINAS</a:t>
                      </a:r>
                    </a:p>
                    <a:p>
                      <a:pPr marL="0" indent="0" algn="ctr">
                        <a:buFont typeface="Arial" pitchFamily="34" charset="0"/>
                        <a:buNone/>
                      </a:pPr>
                      <a:endParaRPr lang="es-MX" sz="1200" u="none" dirty="0" smtClean="0">
                        <a:solidFill>
                          <a:schemeClr val="accent2">
                            <a:lumMod val="75000"/>
                          </a:schemeClr>
                        </a:solidFill>
                      </a:endParaRPr>
                    </a:p>
                    <a:p>
                      <a:pPr marL="0" indent="0" algn="ctr">
                        <a:buFont typeface="Arial" pitchFamily="34" charset="0"/>
                        <a:buNone/>
                      </a:pPr>
                      <a:r>
                        <a:rPr lang="es-MX" sz="1200" u="none" dirty="0" smtClean="0">
                          <a:solidFill>
                            <a:schemeClr val="accent2">
                              <a:lumMod val="75000"/>
                            </a:schemeClr>
                          </a:solidFill>
                        </a:rPr>
                        <a:t>C.P.C. JORGE OCHOA LEON</a:t>
                      </a:r>
                    </a:p>
                    <a:p>
                      <a:pPr marL="0" indent="0" algn="ctr">
                        <a:buFont typeface="Arial" pitchFamily="34" charset="0"/>
                        <a:buNone/>
                      </a:pPr>
                      <a:endParaRPr lang="es-MX" sz="1200" u="none" dirty="0" smtClean="0">
                        <a:solidFill>
                          <a:schemeClr val="accent2">
                            <a:lumMod val="75000"/>
                          </a:schemeClr>
                        </a:solidFill>
                      </a:endParaRPr>
                    </a:p>
                    <a:p>
                      <a:pPr marL="0" indent="0" algn="ctr">
                        <a:buFont typeface="Arial" pitchFamily="34" charset="0"/>
                        <a:buNone/>
                      </a:pPr>
                      <a:r>
                        <a:rPr lang="es-MX" sz="1200" u="none" dirty="0" smtClean="0">
                          <a:solidFill>
                            <a:schemeClr val="accent2">
                              <a:lumMod val="75000"/>
                            </a:schemeClr>
                          </a:solidFill>
                        </a:rPr>
                        <a:t>C.P.C. ALFONSO AGUIRRE ESCUDERO</a:t>
                      </a:r>
                    </a:p>
                    <a:p>
                      <a:pPr marL="0" indent="0" algn="ctr">
                        <a:buFont typeface="Arial" pitchFamily="34" charset="0"/>
                        <a:buNone/>
                      </a:pPr>
                      <a:endParaRPr lang="es-MX" sz="1200" u="none" dirty="0" smtClean="0">
                        <a:solidFill>
                          <a:schemeClr val="accent2">
                            <a:lumMod val="75000"/>
                          </a:schemeClr>
                        </a:solidFill>
                      </a:endParaRPr>
                    </a:p>
                    <a:p>
                      <a:pPr marL="0" indent="0" algn="ctr">
                        <a:buFont typeface="Arial" pitchFamily="34" charset="0"/>
                        <a:buNone/>
                      </a:pPr>
                      <a:r>
                        <a:rPr lang="es-MX" sz="1200" u="none" dirty="0" smtClean="0">
                          <a:solidFill>
                            <a:schemeClr val="accent2">
                              <a:lumMod val="75000"/>
                            </a:schemeClr>
                          </a:solidFill>
                        </a:rPr>
                        <a:t>C.P. ERICKA TOLENTINO MARTINEZ</a:t>
                      </a:r>
                    </a:p>
                    <a:p>
                      <a:pPr marL="0" indent="0" algn="ctr">
                        <a:buFont typeface="Arial" pitchFamily="34" charset="0"/>
                        <a:buNone/>
                      </a:pPr>
                      <a:endParaRPr lang="es-MX" sz="1200" u="none" dirty="0" smtClean="0">
                        <a:solidFill>
                          <a:schemeClr val="accent2">
                            <a:lumMod val="75000"/>
                          </a:schemeClr>
                        </a:solidFill>
                      </a:endParaRPr>
                    </a:p>
                    <a:p>
                      <a:pPr marL="0" indent="0" algn="ctr">
                        <a:buFont typeface="Arial" pitchFamily="34" charset="0"/>
                        <a:buNone/>
                      </a:pPr>
                      <a:r>
                        <a:rPr lang="es-MX" sz="1200" u="none" dirty="0" smtClean="0">
                          <a:solidFill>
                            <a:schemeClr val="accent2">
                              <a:lumMod val="75000"/>
                            </a:schemeClr>
                          </a:solidFill>
                        </a:rPr>
                        <a:t>C.P. MAITE FLORES MIRANDA</a:t>
                      </a:r>
                    </a:p>
                    <a:p>
                      <a:pPr marL="0" indent="0" algn="ctr">
                        <a:buFont typeface="Arial" pitchFamily="34" charset="0"/>
                        <a:buNone/>
                      </a:pPr>
                      <a:endParaRPr lang="es-MX" sz="1200" u="none" dirty="0" smtClean="0">
                        <a:solidFill>
                          <a:schemeClr val="accent2">
                            <a:lumMod val="75000"/>
                          </a:schemeClr>
                        </a:solidFill>
                      </a:endParaRPr>
                    </a:p>
                    <a:p>
                      <a:pPr marL="0" indent="0" algn="ctr">
                        <a:buFont typeface="Arial" pitchFamily="34" charset="0"/>
                        <a:buNone/>
                      </a:pPr>
                      <a:r>
                        <a:rPr lang="fr-FR" sz="1200" u="none" dirty="0" smtClean="0">
                          <a:solidFill>
                            <a:schemeClr val="accent2">
                              <a:lumMod val="75000"/>
                            </a:schemeClr>
                          </a:solidFill>
                        </a:rPr>
                        <a:t>C.P. JUAN EFRAIN SANCHEZ LIZAMA</a:t>
                      </a:r>
                    </a:p>
                    <a:p>
                      <a:pPr marL="0" indent="0" algn="ctr">
                        <a:buFont typeface="Arial" pitchFamily="34" charset="0"/>
                        <a:buNone/>
                      </a:pPr>
                      <a:endParaRPr lang="fr-FR" sz="1200" u="none" dirty="0" smtClean="0">
                        <a:solidFill>
                          <a:schemeClr val="accent2">
                            <a:lumMod val="75000"/>
                          </a:schemeClr>
                        </a:solidFill>
                      </a:endParaRPr>
                    </a:p>
                    <a:p>
                      <a:pPr marL="0" indent="0" algn="ctr">
                        <a:buFont typeface="Arial" pitchFamily="34" charset="0"/>
                        <a:buNone/>
                      </a:pPr>
                      <a:r>
                        <a:rPr lang="es-MX" sz="1200" u="none" dirty="0" smtClean="0">
                          <a:solidFill>
                            <a:schemeClr val="accent2">
                              <a:lumMod val="75000"/>
                            </a:schemeClr>
                          </a:solidFill>
                        </a:rPr>
                        <a:t>C.P. ADRIAN MARTINEZ HERRERA</a:t>
                      </a:r>
                    </a:p>
                    <a:p>
                      <a:pPr marL="0" indent="0" algn="ctr">
                        <a:buFont typeface="Arial" pitchFamily="34" charset="0"/>
                        <a:buNone/>
                      </a:pPr>
                      <a:endParaRPr lang="es-MX" sz="1200" u="none" dirty="0" smtClean="0">
                        <a:solidFill>
                          <a:schemeClr val="accent2">
                            <a:lumMod val="75000"/>
                          </a:schemeClr>
                        </a:solidFill>
                      </a:endParaRPr>
                    </a:p>
                    <a:p>
                      <a:pPr marL="0" indent="0" algn="ctr">
                        <a:buFont typeface="Arial" pitchFamily="34" charset="0"/>
                        <a:buNone/>
                      </a:pPr>
                      <a:endParaRPr lang="es-MX" sz="1200" u="none" dirty="0" smtClean="0">
                        <a:solidFill>
                          <a:schemeClr val="accent2">
                            <a:lumMod val="75000"/>
                          </a:schemeClr>
                        </a:solidFill>
                      </a:endParaRPr>
                    </a:p>
                    <a:p>
                      <a:pPr marL="0" indent="0" algn="ctr">
                        <a:buFont typeface="Arial" pitchFamily="34" charset="0"/>
                        <a:buNone/>
                      </a:pPr>
                      <a:endParaRPr lang="es-MX" sz="1200" u="none" dirty="0" smtClean="0">
                        <a:solidFill>
                          <a:schemeClr val="accent2">
                            <a:lumMod val="75000"/>
                          </a:schemeClr>
                        </a:solidFill>
                      </a:endParaRPr>
                    </a:p>
                    <a:p>
                      <a:pPr marL="0" indent="0" algn="ctr">
                        <a:buFont typeface="Arial" pitchFamily="34" charset="0"/>
                        <a:buNone/>
                      </a:pPr>
                      <a:endParaRPr lang="es-MX" sz="1200" u="none" dirty="0" smtClean="0">
                        <a:solidFill>
                          <a:schemeClr val="accent2">
                            <a:lumMod val="75000"/>
                          </a:schemeClr>
                        </a:solidFill>
                      </a:endParaRPr>
                    </a:p>
                    <a:p>
                      <a:pPr marL="0" indent="0" algn="ctr">
                        <a:buFont typeface="Arial" pitchFamily="34" charset="0"/>
                        <a:buNone/>
                      </a:pPr>
                      <a:endParaRPr lang="es-MX" sz="1200" u="none" dirty="0" smtClean="0">
                        <a:solidFill>
                          <a:schemeClr val="accent2">
                            <a:lumMod val="75000"/>
                          </a:schemeClr>
                        </a:solidFill>
                      </a:endParaRPr>
                    </a:p>
                    <a:p>
                      <a:pPr marL="0" indent="0" algn="ctr">
                        <a:buFont typeface="Arial" pitchFamily="34" charset="0"/>
                        <a:buNone/>
                      </a:pPr>
                      <a:r>
                        <a:rPr lang="es-MX" sz="1400" u="none" dirty="0" smtClean="0">
                          <a:solidFill>
                            <a:schemeClr val="accent2">
                              <a:lumMod val="75000"/>
                            </a:schemeClr>
                          </a:solidFill>
                        </a:rPr>
                        <a:t>RESPONSABLES DEL BOLETIN:</a:t>
                      </a:r>
                    </a:p>
                    <a:p>
                      <a:pPr marL="0" indent="0" algn="ctr">
                        <a:buFont typeface="Arial" pitchFamily="34" charset="0"/>
                        <a:buNone/>
                      </a:pPr>
                      <a:endParaRPr lang="es-MX" sz="1200" u="none" dirty="0" smtClean="0">
                        <a:solidFill>
                          <a:schemeClr val="accent2">
                            <a:lumMod val="75000"/>
                          </a:schemeClr>
                        </a:solidFill>
                      </a:endParaRPr>
                    </a:p>
                    <a:p>
                      <a:pPr marL="0" indent="0" algn="ctr">
                        <a:buFont typeface="Arial" pitchFamily="34" charset="0"/>
                        <a:buNone/>
                      </a:pPr>
                      <a:r>
                        <a:rPr lang="es-MX" sz="1200" u="none" dirty="0" smtClean="0">
                          <a:solidFill>
                            <a:schemeClr val="accent2">
                              <a:lumMod val="75000"/>
                            </a:schemeClr>
                          </a:solidFill>
                        </a:rPr>
                        <a:t>C.P. KARLA YOLANDA PEÑA NUÑEZ</a:t>
                      </a:r>
                    </a:p>
                    <a:p>
                      <a:pPr marL="0" indent="0" algn="ctr">
                        <a:buFont typeface="Arial" pitchFamily="34" charset="0"/>
                        <a:buNone/>
                      </a:pPr>
                      <a:endParaRPr lang="es-MX" sz="1200" u="none" dirty="0" smtClean="0">
                        <a:solidFill>
                          <a:schemeClr val="accent2">
                            <a:lumMod val="75000"/>
                          </a:schemeClr>
                        </a:solidFill>
                      </a:endParaRPr>
                    </a:p>
                    <a:p>
                      <a:pPr marL="0" indent="0" algn="ctr">
                        <a:buFont typeface="Arial" pitchFamily="34" charset="0"/>
                        <a:buNone/>
                      </a:pPr>
                      <a:r>
                        <a:rPr lang="es-MX" sz="1200" u="none" dirty="0" smtClean="0">
                          <a:solidFill>
                            <a:schemeClr val="accent2">
                              <a:lumMod val="75000"/>
                            </a:schemeClr>
                          </a:solidFill>
                        </a:rPr>
                        <a:t>C.P. MAITE FLORES MIRANDA</a:t>
                      </a:r>
                      <a:endParaRPr lang="es-MX" sz="1200" u="none" dirty="0">
                        <a:solidFill>
                          <a:schemeClr val="accent2">
                            <a:lumMod val="75000"/>
                          </a:schemeClr>
                        </a:solidFill>
                      </a:endParaRPr>
                    </a:p>
                  </a:txBody>
                  <a:tcPr marT="49530" marB="4953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768408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10915723"/>
              </p:ext>
            </p:extLst>
          </p:nvPr>
        </p:nvGraphicFramePr>
        <p:xfrm>
          <a:off x="332656" y="272480"/>
          <a:ext cx="4572000" cy="1310640"/>
        </p:xfrm>
        <a:graphic>
          <a:graphicData uri="http://schemas.openxmlformats.org/drawingml/2006/table">
            <a:tbl>
              <a:tblPr firstRow="1" bandRow="1">
                <a:tableStyleId>{5C22544A-7EE6-4342-B048-85BDC9FD1C3A}</a:tableStyleId>
              </a:tblPr>
              <a:tblGrid>
                <a:gridCol w="45720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0" dirty="0" smtClean="0">
                          <a:solidFill>
                            <a:schemeClr val="tx2"/>
                          </a:solidFill>
                          <a:hlinkClick r:id="rId3"/>
                        </a:rPr>
                        <a:t>Ley de Concurso Mercantil es un proceso judicial de restructuración financiera en conciliación o quiebra de un comerciante.</a:t>
                      </a:r>
                      <a:endParaRPr lang="es-ES" sz="2000" b="0" u="sng" dirty="0" smtClean="0">
                        <a:solidFill>
                          <a:schemeClr val="bg1"/>
                        </a:solidFill>
                        <a:hlinkClick r:id="rId3"/>
                      </a:endParaRPr>
                    </a:p>
                    <a:p>
                      <a:endParaRPr lang="es-MX" sz="2000" b="0" u="sng"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45241952"/>
              </p:ext>
            </p:extLst>
          </p:nvPr>
        </p:nvGraphicFramePr>
        <p:xfrm>
          <a:off x="548680" y="2360712"/>
          <a:ext cx="5688632" cy="2286000"/>
        </p:xfrm>
        <a:graphic>
          <a:graphicData uri="http://schemas.openxmlformats.org/drawingml/2006/table">
            <a:tbl>
              <a:tblPr firstRow="1" bandRow="1">
                <a:tableStyleId>{5C22544A-7EE6-4342-B048-85BDC9FD1C3A}</a:tableStyleId>
              </a:tblPr>
              <a:tblGrid>
                <a:gridCol w="5688632"/>
              </a:tblGrid>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200" dirty="0" smtClean="0"/>
                        <a:t>Cuando la compañía tiene un riesgo de subsistencia y se demuestre que se encuentra en la imposibilidad de hacer frente a sus compromisos de pago, la </a:t>
                      </a:r>
                      <a:r>
                        <a:rPr lang="es-MX" sz="1200" dirty="0" smtClean="0">
                          <a:hlinkClick r:id="rId4"/>
                        </a:rPr>
                        <a:t>Ley de Concursos Mercantiles se debe observar al ser de interés público</a:t>
                      </a:r>
                      <a:r>
                        <a:rPr lang="es-MX" sz="1200" dirty="0" smtClean="0"/>
                        <a:t> (Art.1), dicho de otra forma, el empresario está obligado a someterse a un procedimiento judicial de este tipo, cuando enfrenta alguna crisis de iliquidez que encuadre en lo que la ley señala como situaciones de concurso mercantil (Art.10), si no lo hace, también sus acreedores pueden demandar e iniciar el proceso, todos los concursos se dan por sentencia, el procedimiento se radica al juez de distrito de la circunscripción  al domicilio o principal lugar de negocios del comerciante, el juez de distrito es el rector del concurso mercantil con el auxilio de los especialistas concursales que de inicio se apoya con el dictamen, inventarios y trabajo de un </a:t>
                      </a:r>
                      <a:r>
                        <a:rPr lang="es-MX" sz="1200" b="1" dirty="0" smtClean="0"/>
                        <a:t>visitador</a:t>
                      </a:r>
                      <a:r>
                        <a:rPr lang="es-MX" sz="1200" dirty="0" smtClean="0"/>
                        <a:t>.</a:t>
                      </a:r>
                      <a:endParaRPr lang="es-ES" sz="1200" dirty="0" smtClean="0"/>
                    </a:p>
                    <a:p>
                      <a:pPr algn="just"/>
                      <a:endParaRPr lang="es-MX"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2693235543"/>
              </p:ext>
            </p:extLst>
          </p:nvPr>
        </p:nvGraphicFramePr>
        <p:xfrm>
          <a:off x="692696" y="4808984"/>
          <a:ext cx="3528392" cy="4104456"/>
        </p:xfrm>
        <a:graphic>
          <a:graphicData uri="http://schemas.openxmlformats.org/drawingml/2006/table">
            <a:tbl>
              <a:tblPr firstRow="1" bandRow="1">
                <a:tableStyleId>{5C22544A-7EE6-4342-B048-85BDC9FD1C3A}</a:tableStyleId>
              </a:tblPr>
              <a:tblGrid>
                <a:gridCol w="3528392"/>
              </a:tblGrid>
              <a:tr h="4104456">
                <a:tc>
                  <a:txBody>
                    <a:bodyPr/>
                    <a:lstStyle/>
                    <a:p>
                      <a:r>
                        <a:rPr lang="es-MX" sz="1200" dirty="0" smtClean="0"/>
                        <a:t>El comerciante puede ser cualquier persona física o moral, para  generar el proceso concursal en los siguientes casos: </a:t>
                      </a:r>
                      <a:endParaRPr lang="es-ES" sz="1200" dirty="0" smtClean="0"/>
                    </a:p>
                    <a:p>
                      <a:pPr lvl="0"/>
                      <a:endParaRPr lang="es-MX" sz="1200" dirty="0" smtClean="0"/>
                    </a:p>
                    <a:p>
                      <a:pPr marL="228600" lvl="0" indent="-228600" algn="just">
                        <a:buFont typeface="+mj-lt"/>
                        <a:buAutoNum type="arabicPeriod"/>
                      </a:pPr>
                      <a:r>
                        <a:rPr lang="es-MX" sz="1200" dirty="0" smtClean="0"/>
                        <a:t>A solicitud del propio comerciante con los elementos que prueben que puede ser sujeto del concurso, en caso de ser fundado, el juez genera la sentencia del concurso mercantil, abriendo la etapa de conciliación con un especialista llamado </a:t>
                      </a:r>
                      <a:r>
                        <a:rPr lang="es-MX" sz="1200" b="1" dirty="0" smtClean="0"/>
                        <a:t>conciliador</a:t>
                      </a:r>
                      <a:r>
                        <a:rPr lang="es-MX" sz="1200" dirty="0" smtClean="0"/>
                        <a:t>; Etapa de quiebra directa cuando el comerciante </a:t>
                      </a:r>
                      <a:r>
                        <a:rPr lang="es-MX" sz="1200" baseline="0" dirty="0" smtClean="0"/>
                        <a:t> </a:t>
                      </a:r>
                      <a:r>
                        <a:rPr lang="es-MX" sz="1200" dirty="0" smtClean="0"/>
                        <a:t>expresamente lo pida,  evitara la etapa de conciliación, lo que </a:t>
                      </a:r>
                      <a:r>
                        <a:rPr lang="es-MX" sz="1200" baseline="0" dirty="0" smtClean="0"/>
                        <a:t> </a:t>
                      </a:r>
                      <a:r>
                        <a:rPr lang="es-MX" sz="1200" dirty="0" smtClean="0"/>
                        <a:t>se da cuando considere que no tiene viabilidad de subsistir,</a:t>
                      </a:r>
                      <a:r>
                        <a:rPr lang="es-MX" sz="1200" baseline="0" dirty="0" smtClean="0"/>
                        <a:t> </a:t>
                      </a:r>
                      <a:r>
                        <a:rPr lang="es-MX" sz="1200" dirty="0" smtClean="0"/>
                        <a:t>en</a:t>
                      </a:r>
                      <a:r>
                        <a:rPr lang="es-MX" sz="1200" baseline="0" dirty="0" smtClean="0"/>
                        <a:t> </a:t>
                      </a:r>
                      <a:r>
                        <a:rPr lang="es-MX" sz="1200" dirty="0" smtClean="0"/>
                        <a:t>consecuencia no habrá convenio con acreedores, el pago se genera hasta</a:t>
                      </a:r>
                      <a:r>
                        <a:rPr lang="es-MX" sz="1200" baseline="0" dirty="0" smtClean="0"/>
                        <a:t> </a:t>
                      </a:r>
                      <a:r>
                        <a:rPr lang="es-MX" sz="1200" dirty="0" smtClean="0"/>
                        <a:t>donde alcance por sentencia con grado y prelación que dicta el juez de distrito y lo ejecuta el </a:t>
                      </a:r>
                      <a:r>
                        <a:rPr lang="es-MX" sz="1200" b="1" dirty="0" smtClean="0"/>
                        <a:t>síndico</a:t>
                      </a:r>
                      <a:r>
                        <a:rPr lang="es-MX" sz="1200" dirty="0" smtClean="0"/>
                        <a:t> rematando los bienes;</a:t>
                      </a:r>
                      <a:endParaRPr lang="es-ES" sz="1200"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s-MX" sz="1200" dirty="0" smtClean="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7" name="15 Subtítulo"/>
          <p:cNvSpPr txBox="1">
            <a:spLocks/>
          </p:cNvSpPr>
          <p:nvPr/>
        </p:nvSpPr>
        <p:spPr>
          <a:xfrm>
            <a:off x="4581128" y="5097016"/>
            <a:ext cx="1872208" cy="43204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1200" b="1" dirty="0" smtClean="0">
                <a:solidFill>
                  <a:schemeClr val="accent2">
                    <a:lumMod val="75000"/>
                  </a:schemeClr>
                </a:solidFill>
                <a:latin typeface="Arial" pitchFamily="34" charset="0"/>
                <a:cs typeface="Arial" pitchFamily="34" charset="0"/>
              </a:rPr>
              <a:t>Boletín 09-2014</a:t>
            </a:r>
          </a:p>
          <a:p>
            <a:r>
              <a:rPr lang="es-ES" sz="1200" b="1" dirty="0" smtClean="0">
                <a:solidFill>
                  <a:schemeClr val="accent2">
                    <a:lumMod val="75000"/>
                  </a:schemeClr>
                </a:solidFill>
                <a:latin typeface="Arial" pitchFamily="34" charset="0"/>
                <a:cs typeface="Arial" pitchFamily="34" charset="0"/>
              </a:rPr>
              <a:t>Octubre 2014.</a:t>
            </a:r>
          </a:p>
          <a:p>
            <a:endParaRPr lang="es-ES" sz="1200" b="1" dirty="0" smtClean="0">
              <a:solidFill>
                <a:schemeClr val="accent2">
                  <a:lumMod val="75000"/>
                </a:schemeClr>
              </a:solidFill>
              <a:latin typeface="Arial" pitchFamily="34" charset="0"/>
              <a:cs typeface="Arial" pitchFamily="34" charset="0"/>
            </a:endParaRPr>
          </a:p>
          <a:p>
            <a:r>
              <a:rPr lang="es-ES" sz="1200" b="1" dirty="0" smtClean="0">
                <a:solidFill>
                  <a:schemeClr val="accent2">
                    <a:lumMod val="75000"/>
                  </a:schemeClr>
                </a:solidFill>
                <a:latin typeface="Arial" pitchFamily="34" charset="0"/>
                <a:cs typeface="Arial" pitchFamily="34" charset="0"/>
              </a:rPr>
              <a:t>TEMA</a:t>
            </a:r>
          </a:p>
          <a:p>
            <a:r>
              <a:rPr lang="es-ES" sz="1200" b="1" dirty="0" smtClean="0">
                <a:solidFill>
                  <a:schemeClr val="accent2">
                    <a:lumMod val="75000"/>
                  </a:schemeClr>
                </a:solidFill>
                <a:latin typeface="Arial" pitchFamily="34" charset="0"/>
                <a:cs typeface="Arial" pitchFamily="34" charset="0"/>
              </a:rPr>
              <a:t>CONCURSO</a:t>
            </a:r>
          </a:p>
          <a:p>
            <a:r>
              <a:rPr lang="es-ES" sz="1200" b="1" dirty="0" smtClean="0">
                <a:solidFill>
                  <a:schemeClr val="accent2">
                    <a:lumMod val="75000"/>
                  </a:schemeClr>
                </a:solidFill>
                <a:latin typeface="Arial" pitchFamily="34" charset="0"/>
                <a:cs typeface="Arial" pitchFamily="34" charset="0"/>
              </a:rPr>
              <a:t>MERCANTIL</a:t>
            </a:r>
          </a:p>
          <a:p>
            <a:endParaRPr lang="es-ES" sz="1200" b="1" dirty="0" smtClean="0">
              <a:solidFill>
                <a:schemeClr val="accent2">
                  <a:lumMod val="75000"/>
                </a:schemeClr>
              </a:solidFill>
              <a:latin typeface="Arial" pitchFamily="34" charset="0"/>
              <a:cs typeface="Arial" pitchFamily="34" charset="0"/>
            </a:endParaRPr>
          </a:p>
          <a:p>
            <a:endParaRPr lang="es-ES" sz="1200" b="1" dirty="0" smtClean="0">
              <a:solidFill>
                <a:schemeClr val="accent2">
                  <a:lumMod val="75000"/>
                </a:schemeClr>
              </a:solidFill>
              <a:latin typeface="Arial" pitchFamily="34" charset="0"/>
              <a:cs typeface="Arial" pitchFamily="34" charset="0"/>
            </a:endParaRPr>
          </a:p>
          <a:p>
            <a:r>
              <a:rPr lang="es-ES" sz="1200" b="1" dirty="0" smtClean="0">
                <a:solidFill>
                  <a:schemeClr val="accent2">
                    <a:lumMod val="75000"/>
                  </a:schemeClr>
                </a:solidFill>
                <a:latin typeface="Arial" pitchFamily="34" charset="0"/>
                <a:cs typeface="Arial" pitchFamily="34" charset="0"/>
              </a:rPr>
              <a:t>INTEGRANTES DE LA COMISION SECTOR EMPRESAS</a:t>
            </a:r>
          </a:p>
          <a:p>
            <a:endParaRPr lang="es-ES" sz="1200" b="1" dirty="0" smtClean="0">
              <a:solidFill>
                <a:schemeClr val="accent2">
                  <a:lumMod val="75000"/>
                </a:schemeClr>
              </a:solidFill>
            </a:endParaRPr>
          </a:p>
          <a:p>
            <a:pPr>
              <a:buFont typeface="Wingdings" pitchFamily="2" charset="2"/>
              <a:buChar char="v"/>
            </a:pPr>
            <a:endParaRPr lang="es-ES" sz="1200" b="1" dirty="0" smtClean="0">
              <a:solidFill>
                <a:schemeClr val="accent2">
                  <a:lumMod val="75000"/>
                </a:schemeClr>
              </a:solidFill>
            </a:endParaRPr>
          </a:p>
          <a:p>
            <a:endParaRPr lang="es-ES" sz="1200" b="1" dirty="0">
              <a:solidFill>
                <a:schemeClr val="accent2">
                  <a:lumMod val="75000"/>
                </a:schemeClr>
              </a:solidFill>
            </a:endParaRPr>
          </a:p>
        </p:txBody>
      </p:sp>
    </p:spTree>
    <p:extLst>
      <p:ext uri="{BB962C8B-B14F-4D97-AF65-F5344CB8AC3E}">
        <p14:creationId xmlns:p14="http://schemas.microsoft.com/office/powerpoint/2010/main" val="535070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049080869"/>
              </p:ext>
            </p:extLst>
          </p:nvPr>
        </p:nvGraphicFramePr>
        <p:xfrm>
          <a:off x="332656" y="4160911"/>
          <a:ext cx="4032448" cy="5212080"/>
        </p:xfrm>
        <a:graphic>
          <a:graphicData uri="http://schemas.openxmlformats.org/drawingml/2006/table">
            <a:tbl>
              <a:tblPr firstRow="1" bandRow="1">
                <a:tableStyleId>{5C22544A-7EE6-4342-B048-85BDC9FD1C3A}</a:tableStyleId>
              </a:tblPr>
              <a:tblGrid>
                <a:gridCol w="4032448"/>
              </a:tblGrid>
              <a:tr h="5068064">
                <a:tc>
                  <a:txBody>
                    <a:bodyPr/>
                    <a:lstStyle/>
                    <a:p>
                      <a:pPr marL="228600" lvl="0" indent="-228600" algn="just">
                        <a:buAutoNum type="arabicPeriod" startAt="2"/>
                      </a:pPr>
                      <a:r>
                        <a:rPr lang="es-MX" sz="1200" b="1" dirty="0" smtClean="0">
                          <a:solidFill>
                            <a:schemeClr val="bg1"/>
                          </a:solidFill>
                        </a:rPr>
                        <a:t>Demanda de</a:t>
                      </a:r>
                      <a:r>
                        <a:rPr lang="es-ES" sz="1200" b="1" dirty="0" smtClean="0">
                          <a:solidFill>
                            <a:schemeClr val="bg1"/>
                          </a:solidFill>
                        </a:rPr>
                        <a:t> acreedor o regulador o el ministerio público solicitando el concurso mercantil, en este caso la sentencia la genera el juez de distrito abriendo siempre en primer lugar la  etapa de conciliación.</a:t>
                      </a:r>
                    </a:p>
                    <a:p>
                      <a:pPr marL="0" lvl="0" indent="0" algn="just">
                        <a:buNone/>
                      </a:pPr>
                      <a:endParaRPr lang="es-ES" sz="1200" b="1" dirty="0" smtClean="0">
                        <a:solidFill>
                          <a:schemeClr val="bg1"/>
                        </a:solidFill>
                      </a:endParaRPr>
                    </a:p>
                    <a:p>
                      <a:pPr algn="just"/>
                      <a:r>
                        <a:rPr lang="es-MX" sz="1200" b="1" dirty="0" smtClean="0">
                          <a:solidFill>
                            <a:schemeClr val="bg1"/>
                          </a:solidFill>
                        </a:rPr>
                        <a:t>Aproximadamente el 60% de los concursos, se han generado a solicitud de comerciantes de diversos tamaños y capacidades, ya que el sentido de la ley es proteger su subsistencia y sus fuentes de trabajo,  saliendo generalmente beneficiadas la propia comerciante.</a:t>
                      </a:r>
                    </a:p>
                    <a:p>
                      <a:pPr algn="just"/>
                      <a:endParaRPr lang="es-ES" sz="1200" b="1" dirty="0" smtClean="0">
                        <a:solidFill>
                          <a:schemeClr val="bg1"/>
                        </a:solidFill>
                      </a:endParaRPr>
                    </a:p>
                    <a:p>
                      <a:pPr algn="just"/>
                      <a:r>
                        <a:rPr lang="es-MX" sz="1200" b="1" dirty="0" smtClean="0">
                          <a:solidFill>
                            <a:schemeClr val="bg1"/>
                          </a:solidFill>
                        </a:rPr>
                        <a:t>Cuando se atraviesa una crisis severa de liquidez, las posibilidades de  subsistir con el concurso mercantil son mayores, ya que son favorecidas por convenios con todos sus acreedores en UDIS. Generalmente la restructuración judicial es financiera y se otorga a largo plazo y con quitas o reducciones considerables, las que a su vez deben ser reconocidas en cualquier obligación fiscal o administrativa.</a:t>
                      </a:r>
                    </a:p>
                    <a:p>
                      <a:pPr algn="just"/>
                      <a:endParaRPr lang="es-ES" sz="1200" b="1" dirty="0" smtClean="0">
                        <a:solidFill>
                          <a:schemeClr val="bg1"/>
                        </a:solidFill>
                      </a:endParaRPr>
                    </a:p>
                    <a:p>
                      <a:pPr algn="just"/>
                      <a:r>
                        <a:rPr lang="es-ES" sz="1200" b="1" dirty="0" smtClean="0">
                          <a:solidFill>
                            <a:schemeClr val="bg1"/>
                          </a:solidFill>
                        </a:rPr>
                        <a:t>Las reducciones o quitas no se aplican en los casos de obligaciones de seguridad social, ya que se tipifican como parte de las obligaciones laborales que son de carácter irrevocable, en el caso de quiebra los laudos laborales solo </a:t>
                      </a:r>
                      <a:r>
                        <a:rPr lang="es-MX" sz="1200" b="1" dirty="0" smtClean="0">
                          <a:solidFill>
                            <a:schemeClr val="bg1"/>
                          </a:solidFill>
                        </a:rPr>
                        <a:t>tienen dicha preferencia constitucional al equivalente a un año de salarios en cada trabajador, lo que favorece o estimula a convenios de subsistencia antes de agotar la etapa previa de conciliación.</a:t>
                      </a:r>
                    </a:p>
                    <a:p>
                      <a:endParaRPr lang="es-MX" sz="1200" b="1"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286114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016226189"/>
              </p:ext>
            </p:extLst>
          </p:nvPr>
        </p:nvGraphicFramePr>
        <p:xfrm>
          <a:off x="260648" y="4160912"/>
          <a:ext cx="6264696" cy="5486400"/>
        </p:xfrm>
        <a:graphic>
          <a:graphicData uri="http://schemas.openxmlformats.org/drawingml/2006/table">
            <a:tbl>
              <a:tblPr firstRow="1" bandRow="1">
                <a:tableStyleId>{5C22544A-7EE6-4342-B048-85BDC9FD1C3A}</a:tableStyleId>
              </a:tblPr>
              <a:tblGrid>
                <a:gridCol w="6264696"/>
              </a:tblGrid>
              <a:tr h="370840">
                <a:tc>
                  <a:txBody>
                    <a:bodyPr/>
                    <a:lstStyle/>
                    <a:p>
                      <a:pPr algn="just"/>
                      <a:r>
                        <a:rPr lang="es-MX" sz="1200" b="1" dirty="0" smtClean="0">
                          <a:solidFill>
                            <a:schemeClr val="bg1"/>
                          </a:solidFill>
                        </a:rPr>
                        <a:t>Para generar la </a:t>
                      </a:r>
                      <a:r>
                        <a:rPr lang="es-MX" sz="1200" b="1" dirty="0" err="1" smtClean="0">
                          <a:solidFill>
                            <a:schemeClr val="bg1"/>
                          </a:solidFill>
                        </a:rPr>
                        <a:t>litis</a:t>
                      </a:r>
                      <a:r>
                        <a:rPr lang="es-MX" sz="1200" b="1" dirty="0" smtClean="0">
                          <a:solidFill>
                            <a:schemeClr val="bg1"/>
                          </a:solidFill>
                        </a:rPr>
                        <a:t> por parte de la comerciante y poder generar un expediente concursal, hay que demostrar las circunstancias aplicables al artículo 20 de la ley concursal, considerando la información financiera sobre los últimos 3 años, complementada con documentación original que acredite los diversos bienes y derechos concursales, relacionando la totalidad de sus acreedores, con datos que identifiquen y cuantifiquen las obligaciones. Además fundar y razonar las causas que originan su estado de iliquidez.</a:t>
                      </a:r>
                    </a:p>
                    <a:p>
                      <a:pPr algn="just"/>
                      <a:endParaRPr lang="es-MX" sz="1200" b="1" dirty="0" smtClean="0">
                        <a:solidFill>
                          <a:schemeClr val="bg1"/>
                        </a:solidFill>
                      </a:endParaRPr>
                    </a:p>
                    <a:p>
                      <a:r>
                        <a:rPr lang="es-MX" sz="1200" b="1" dirty="0" smtClean="0">
                          <a:solidFill>
                            <a:schemeClr val="bg1"/>
                          </a:solidFill>
                        </a:rPr>
                        <a:t>El visitador, conciliador o síndico, son especialistas nombrados generalmente por el IFECOM (Instituto Federal de Especialistas en Concursos Mercantiles) y ratificados por el juez de distrito. </a:t>
                      </a:r>
                    </a:p>
                    <a:p>
                      <a:endParaRPr lang="es-MX" sz="1200" b="1" dirty="0" smtClean="0">
                        <a:solidFill>
                          <a:schemeClr val="bg1"/>
                        </a:solidFill>
                      </a:endParaRPr>
                    </a:p>
                    <a:p>
                      <a:r>
                        <a:rPr lang="es-ES" sz="1200" b="1" dirty="0" smtClean="0">
                          <a:solidFill>
                            <a:schemeClr val="bg1"/>
                          </a:solidFill>
                        </a:rPr>
                        <a:t>Una de las 34 leyes de la Reforma Financiera fue la Ley de Concursos Mercantiles, </a:t>
                      </a:r>
                      <a:r>
                        <a:rPr lang="es-MX" sz="1200" b="1" dirty="0" smtClean="0">
                          <a:solidFill>
                            <a:schemeClr val="bg1"/>
                          </a:solidFill>
                        </a:rPr>
                        <a:t>a partir del 10 de Enero del 2014,  la cual se</a:t>
                      </a:r>
                      <a:r>
                        <a:rPr lang="es-ES" sz="1200" b="1" dirty="0" smtClean="0">
                          <a:solidFill>
                            <a:schemeClr val="bg1"/>
                          </a:solidFill>
                        </a:rPr>
                        <a:t> perfecciona al ampliar los plazos </a:t>
                      </a:r>
                      <a:r>
                        <a:rPr lang="es-MX" sz="1200" b="1" dirty="0" smtClean="0">
                          <a:solidFill>
                            <a:schemeClr val="bg1"/>
                          </a:solidFill>
                        </a:rPr>
                        <a:t>retroactivos, previendo actos de fraude a los acreedores concursales de la comerciante y su posible vínculo con acreedores subordinados. </a:t>
                      </a:r>
                    </a:p>
                    <a:p>
                      <a:endParaRPr lang="es-MX" sz="1200" b="1" dirty="0" smtClean="0">
                        <a:solidFill>
                          <a:schemeClr val="bg1"/>
                        </a:solidFill>
                      </a:endParaRPr>
                    </a:p>
                    <a:p>
                      <a:pPr algn="just"/>
                      <a:r>
                        <a:rPr lang="es-MX" sz="1200" b="1" dirty="0" smtClean="0">
                          <a:solidFill>
                            <a:schemeClr val="bg1"/>
                          </a:solidFill>
                        </a:rPr>
                        <a:t>Las modificaciones a la ley concursal se dan a efecto de </a:t>
                      </a:r>
                      <a:r>
                        <a:rPr lang="es-ES" sz="1200" b="1" dirty="0" smtClean="0">
                          <a:solidFill>
                            <a:schemeClr val="bg1"/>
                          </a:solidFill>
                        </a:rPr>
                        <a:t>evitar casos como ampliaciones  COVADONGA y  MEXICANA con más de cuatro años, ya que el plazo que prevé la ley para la etapa de conciliación es máximo hasta de 1 año.</a:t>
                      </a:r>
                    </a:p>
                    <a:p>
                      <a:pPr algn="just"/>
                      <a:endParaRPr lang="es-ES" sz="1200" b="1" dirty="0" smtClean="0">
                        <a:solidFill>
                          <a:schemeClr val="bg1"/>
                        </a:solidFill>
                      </a:endParaRPr>
                    </a:p>
                    <a:p>
                      <a:pPr algn="just"/>
                      <a:r>
                        <a:rPr lang="es-ES" sz="1200" b="1" dirty="0" smtClean="0">
                          <a:solidFill>
                            <a:schemeClr val="bg1"/>
                          </a:solidFill>
                        </a:rPr>
                        <a:t>O posibles abusos </a:t>
                      </a:r>
                      <a:r>
                        <a:rPr lang="es-ES" sz="1200" b="1" dirty="0" err="1" smtClean="0">
                          <a:solidFill>
                            <a:schemeClr val="bg1"/>
                          </a:solidFill>
                        </a:rPr>
                        <a:t>intercompañías</a:t>
                      </a:r>
                      <a:r>
                        <a:rPr lang="es-ES" sz="1200" b="1" dirty="0" smtClean="0">
                          <a:solidFill>
                            <a:schemeClr val="bg1"/>
                          </a:solidFill>
                        </a:rPr>
                        <a:t> con acreedores subordinados o partes relacionadas, como EMEX  o VITRO, éste último  logró generar quitas por más del 90% de sus obligaciones  y con restructuración de pasivos a UDIS sin interés a un plazo de 20 años. </a:t>
                      </a:r>
                    </a:p>
                    <a:p>
                      <a:pPr algn="just"/>
                      <a:r>
                        <a:rPr lang="es-MX" sz="1200" b="1" dirty="0" smtClean="0">
                          <a:solidFill>
                            <a:schemeClr val="bg1"/>
                          </a:solidFill>
                        </a:rPr>
                        <a:t>Esperando que esta síntesis genere su interés y visualice los objetivos relevantes de los concursos mercantiles, me despido en mi carácter de especialista en concursos mercantiles.</a:t>
                      </a:r>
                      <a:endParaRPr lang="es-ES" sz="1200" b="1" dirty="0" smtClean="0">
                        <a:solidFill>
                          <a:schemeClr val="bg1"/>
                        </a:solidFill>
                      </a:endParaRPr>
                    </a:p>
                    <a:p>
                      <a:pPr algn="just"/>
                      <a:r>
                        <a:rPr lang="es-MX" sz="1200" b="1" dirty="0" smtClean="0">
                          <a:solidFill>
                            <a:schemeClr val="bg1"/>
                          </a:solidFill>
                        </a:rPr>
                        <a:t>  </a:t>
                      </a:r>
                      <a:endParaRPr lang="es-ES" sz="1200" b="1" dirty="0" smtClean="0">
                        <a:solidFill>
                          <a:schemeClr val="bg1"/>
                        </a:solidFill>
                      </a:endParaRPr>
                    </a:p>
                    <a:p>
                      <a:pPr algn="ctr"/>
                      <a:r>
                        <a:rPr lang="es-MX" sz="1400" b="1" dirty="0" smtClean="0">
                          <a:solidFill>
                            <a:schemeClr val="bg1"/>
                          </a:solidFill>
                        </a:rPr>
                        <a:t>Atentamente</a:t>
                      </a:r>
                      <a:endParaRPr lang="es-ES" sz="1400" b="1" dirty="0" smtClean="0">
                        <a:solidFill>
                          <a:schemeClr val="bg1"/>
                        </a:solidFill>
                      </a:endParaRPr>
                    </a:p>
                    <a:p>
                      <a:pPr algn="ctr"/>
                      <a:r>
                        <a:rPr lang="es-MX" sz="1400" b="1" dirty="0" smtClean="0">
                          <a:solidFill>
                            <a:schemeClr val="bg1"/>
                          </a:solidFill>
                        </a:rPr>
                        <a:t> </a:t>
                      </a:r>
                      <a:endParaRPr lang="es-ES" sz="1400" b="1" dirty="0" smtClean="0">
                        <a:solidFill>
                          <a:schemeClr val="bg1"/>
                        </a:solidFill>
                      </a:endParaRPr>
                    </a:p>
                    <a:p>
                      <a:pPr algn="ctr"/>
                      <a:r>
                        <a:rPr lang="es-ES" sz="1400" b="1" dirty="0" smtClean="0">
                          <a:solidFill>
                            <a:schemeClr val="bg1"/>
                          </a:solidFill>
                        </a:rPr>
                        <a:t>C.P.C. JORGE OCHOA LEON</a:t>
                      </a:r>
                    </a:p>
                    <a:p>
                      <a:endParaRPr lang="es-ES" sz="1200" b="1" dirty="0" smtClean="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986966949"/>
              </p:ext>
            </p:extLst>
          </p:nvPr>
        </p:nvGraphicFramePr>
        <p:xfrm>
          <a:off x="404664" y="1496616"/>
          <a:ext cx="4572000" cy="640080"/>
        </p:xfrm>
        <a:graphic>
          <a:graphicData uri="http://schemas.openxmlformats.org/drawingml/2006/table">
            <a:tbl>
              <a:tblPr firstRow="1" bandRow="1">
                <a:tableStyleId>{5C22544A-7EE6-4342-B048-85BDC9FD1C3A}</a:tableStyleId>
              </a:tblPr>
              <a:tblGrid>
                <a:gridCol w="4572000"/>
              </a:tblGrid>
              <a:tr h="49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dirty="0" smtClean="0">
                          <a:solidFill>
                            <a:schemeClr val="bg1"/>
                          </a:solidFill>
                        </a:rPr>
                        <a:t>Como acceder a un concurso mercantil:</a:t>
                      </a:r>
                      <a:endParaRPr lang="es-ES" sz="1800" b="1" dirty="0" smtClean="0">
                        <a:solidFill>
                          <a:schemeClr val="bg1"/>
                        </a:solidFill>
                      </a:endParaRPr>
                    </a:p>
                    <a:p>
                      <a:endParaRPr lang="es-MX"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145646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629485778"/>
              </p:ext>
            </p:extLst>
          </p:nvPr>
        </p:nvGraphicFramePr>
        <p:xfrm>
          <a:off x="548680" y="4880992"/>
          <a:ext cx="5400600" cy="4114800"/>
        </p:xfrm>
        <a:graphic>
          <a:graphicData uri="http://schemas.openxmlformats.org/drawingml/2006/table">
            <a:tbl>
              <a:tblPr firstRow="1" bandRow="1">
                <a:tableStyleId>{5C22544A-7EE6-4342-B048-85BDC9FD1C3A}</a:tableStyleId>
              </a:tblPr>
              <a:tblGrid>
                <a:gridCol w="5400600"/>
              </a:tblGrid>
              <a:tr h="370840">
                <a:tc>
                  <a:txBody>
                    <a:bodyPr/>
                    <a:lstStyle/>
                    <a:p>
                      <a:pPr algn="just"/>
                      <a:r>
                        <a:rPr lang="es-MX" sz="1200" b="1" kern="1200" dirty="0" smtClean="0">
                          <a:solidFill>
                            <a:schemeClr val="lt1"/>
                          </a:solidFill>
                          <a:effectLst/>
                          <a:latin typeface="+mn-lt"/>
                          <a:ea typeface="+mn-ea"/>
                          <a:cs typeface="+mn-cs"/>
                        </a:rPr>
                        <a:t>El pasado 2 de julio de 2014, se llevó a cabo reunión de trabajo en la que se tuvo como invitado especial al Lic. Lic. Héctor López Santillana, Secretario de Desarrollo Económico Sustentable, así como el Vicepresidente del Sector Empresas del Instituto Mexicano de Contadores Públicos,  el C.P.C. Armando </a:t>
                      </a:r>
                      <a:r>
                        <a:rPr lang="es-MX" sz="1200" b="1" kern="1200" dirty="0" err="1" smtClean="0">
                          <a:solidFill>
                            <a:schemeClr val="lt1"/>
                          </a:solidFill>
                          <a:effectLst/>
                          <a:latin typeface="+mn-lt"/>
                          <a:ea typeface="+mn-ea"/>
                          <a:cs typeface="+mn-cs"/>
                        </a:rPr>
                        <a:t>Nuricumbo</a:t>
                      </a:r>
                      <a:r>
                        <a:rPr lang="es-MX" sz="1200" b="1" kern="1200" dirty="0" smtClean="0">
                          <a:solidFill>
                            <a:schemeClr val="lt1"/>
                          </a:solidFill>
                          <a:effectLst/>
                          <a:latin typeface="+mn-lt"/>
                          <a:ea typeface="+mn-ea"/>
                          <a:cs typeface="+mn-cs"/>
                        </a:rPr>
                        <a:t> Zepeda.</a:t>
                      </a:r>
                    </a:p>
                    <a:p>
                      <a:pPr algn="just"/>
                      <a:endParaRPr lang="es-MX" sz="1200" b="1" kern="1200" dirty="0" smtClean="0">
                        <a:solidFill>
                          <a:schemeClr val="lt1"/>
                        </a:solidFill>
                        <a:effectLst/>
                        <a:latin typeface="+mn-lt"/>
                        <a:ea typeface="+mn-ea"/>
                        <a:cs typeface="+mn-cs"/>
                      </a:endParaRPr>
                    </a:p>
                    <a:p>
                      <a:pPr algn="just"/>
                      <a:r>
                        <a:rPr lang="es-MX" sz="1200" b="1" kern="1200" dirty="0" smtClean="0">
                          <a:solidFill>
                            <a:schemeClr val="lt1"/>
                          </a:solidFill>
                          <a:effectLst/>
                          <a:latin typeface="+mn-lt"/>
                          <a:ea typeface="+mn-ea"/>
                          <a:cs typeface="+mn-cs"/>
                        </a:rPr>
                        <a:t>La finalidad de tener esta reunión fue exponer ante el Secretario el interés para establecer comunicación institucional con las autoridades estatales, a fin de coadyuvar con ellas en el ámbito de nuestra competencia profesional, con acciones y programas tendientes al mejoramiento y desarrollo de las empresas establecidas en la entidad, a través de sus dirigentes, propietarios y representantes legales, cumpliendo también con la función social inherente a nuestra Profesión.</a:t>
                      </a:r>
                    </a:p>
                    <a:p>
                      <a:pPr algn="just"/>
                      <a:endParaRPr lang="es-MX" sz="1200" b="1" kern="1200" dirty="0" smtClean="0">
                        <a:solidFill>
                          <a:schemeClr val="lt1"/>
                        </a:solidFill>
                        <a:effectLst/>
                        <a:latin typeface="+mn-lt"/>
                        <a:ea typeface="+mn-ea"/>
                        <a:cs typeface="+mn-cs"/>
                      </a:endParaRPr>
                    </a:p>
                    <a:p>
                      <a:pPr algn="just"/>
                      <a:r>
                        <a:rPr lang="es-MX" sz="1200" b="1" kern="1200" dirty="0" smtClean="0">
                          <a:solidFill>
                            <a:schemeClr val="lt1"/>
                          </a:solidFill>
                          <a:effectLst/>
                          <a:latin typeface="+mn-lt"/>
                          <a:ea typeface="+mn-ea"/>
                          <a:cs typeface="+mn-cs"/>
                        </a:rPr>
                        <a:t>En la citada reunión participó en primer término el contador Armando </a:t>
                      </a:r>
                      <a:r>
                        <a:rPr lang="es-MX" sz="1200" b="1" kern="1200" dirty="0" err="1" smtClean="0">
                          <a:solidFill>
                            <a:schemeClr val="lt1"/>
                          </a:solidFill>
                          <a:effectLst/>
                          <a:latin typeface="+mn-lt"/>
                          <a:ea typeface="+mn-ea"/>
                          <a:cs typeface="+mn-cs"/>
                        </a:rPr>
                        <a:t>Nuricumbo</a:t>
                      </a:r>
                      <a:r>
                        <a:rPr lang="es-MX" sz="1200" b="1" kern="1200" dirty="0" smtClean="0">
                          <a:solidFill>
                            <a:schemeClr val="lt1"/>
                          </a:solidFill>
                          <a:effectLst/>
                          <a:latin typeface="+mn-lt"/>
                          <a:ea typeface="+mn-ea"/>
                          <a:cs typeface="+mn-cs"/>
                        </a:rPr>
                        <a:t> Zepeda, quien destacó los planes y objetivos de la encuesta del Índice Mexicano de Confianza Económica (IMCE IMCP BURSAMETRICA) que tiene diseñado e implementado el I.M.C.P., el cual cuenta con gran participación y sus resultados pueden mejorar la toma de decisiones de los entes económicos. Otros temas importantes que resaltó fueron los de la certificación y la educación profesional continua que, como colegiados, estamos obligados a cumplir.</a:t>
                      </a:r>
                    </a:p>
                    <a:p>
                      <a:pPr algn="just"/>
                      <a:endParaRPr lang="es-MX"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3317817094"/>
              </p:ext>
            </p:extLst>
          </p:nvPr>
        </p:nvGraphicFramePr>
        <p:xfrm>
          <a:off x="476672" y="3224808"/>
          <a:ext cx="5904656" cy="1507624"/>
        </p:xfrm>
        <a:graphic>
          <a:graphicData uri="http://schemas.openxmlformats.org/drawingml/2006/table">
            <a:tbl>
              <a:tblPr firstRow="1" bandRow="1">
                <a:tableStyleId>{5C22544A-7EE6-4342-B048-85BDC9FD1C3A}</a:tableStyleId>
              </a:tblPr>
              <a:tblGrid>
                <a:gridCol w="5904656"/>
              </a:tblGrid>
              <a:tr h="15076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1" i="0" u="sng" kern="1200" dirty="0" smtClean="0">
                          <a:solidFill>
                            <a:schemeClr val="lt1"/>
                          </a:solidFill>
                          <a:effectLst/>
                          <a:latin typeface="+mn-lt"/>
                          <a:ea typeface="+mn-ea"/>
                          <a:cs typeface="+mn-cs"/>
                        </a:rPr>
                        <a:t>DESAYUNO CON EL SECRETARIO DE DESARROLLO ECONOMICO SUSTENTABLE DEL ESTADO DE GUANAJUATO Y LA COMISION SECTOR EMPRESAS DEL COLEGIO DE CONTADORES PÚBLICOS SANTA FE DE GUANAJUATO.</a:t>
                      </a:r>
                      <a:endParaRPr lang="es-MX" sz="1800" b="1" i="0" kern="1200" dirty="0" smtClean="0">
                        <a:solidFill>
                          <a:schemeClr val="lt1"/>
                        </a:solidFill>
                        <a:effectLst/>
                        <a:latin typeface="+mn-lt"/>
                        <a:ea typeface="+mn-ea"/>
                        <a:cs typeface="+mn-cs"/>
                      </a:endParaRPr>
                    </a:p>
                    <a:p>
                      <a:pPr algn="ctr"/>
                      <a:endParaRPr lang="es-MX" i="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199377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360380620"/>
              </p:ext>
            </p:extLst>
          </p:nvPr>
        </p:nvGraphicFramePr>
        <p:xfrm>
          <a:off x="692696" y="1424608"/>
          <a:ext cx="5544616" cy="6431280"/>
        </p:xfrm>
        <a:graphic>
          <a:graphicData uri="http://schemas.openxmlformats.org/drawingml/2006/table">
            <a:tbl>
              <a:tblPr firstRow="1" bandRow="1">
                <a:tableStyleId>{5C22544A-7EE6-4342-B048-85BDC9FD1C3A}</a:tableStyleId>
              </a:tblPr>
              <a:tblGrid>
                <a:gridCol w="5544616"/>
              </a:tblGrid>
              <a:tr h="370840">
                <a:tc>
                  <a:txBody>
                    <a:bodyPr/>
                    <a:lstStyle/>
                    <a:p>
                      <a:pPr algn="just"/>
                      <a:r>
                        <a:rPr lang="es-MX" sz="1200" b="1" kern="1200" dirty="0" smtClean="0">
                          <a:solidFill>
                            <a:schemeClr val="lt1"/>
                          </a:solidFill>
                          <a:effectLst/>
                          <a:latin typeface="+mn-lt"/>
                          <a:ea typeface="+mn-ea"/>
                          <a:cs typeface="+mn-cs"/>
                        </a:rPr>
                        <a:t>La anterior información interesó en gran manera al Secretario de Desarrollo Económico Sustentable  Lic. Héctor López Santillana, quien a la vez se mostró interesado y destacó la importancia de tener un parámetro que permita conocer el nivel general de las empresas en el estado de Guanajuato y, de igual manera, comunicó que la secretaría que él dirige cuenta con la base de datos de las pequeñas y medianas firmas de empresarios, ya que el objetivo principal es apoyar a este gremio para fortalecerlo y ayudar  en su crecimiento y sustentabilidad.</a:t>
                      </a:r>
                    </a:p>
                    <a:p>
                      <a:pPr algn="just"/>
                      <a:endParaRPr lang="es-MX" sz="1200" b="1" kern="1200" dirty="0" smtClean="0">
                        <a:solidFill>
                          <a:schemeClr val="lt1"/>
                        </a:solidFill>
                        <a:effectLst/>
                        <a:latin typeface="+mn-lt"/>
                        <a:ea typeface="+mn-ea"/>
                        <a:cs typeface="+mn-cs"/>
                      </a:endParaRPr>
                    </a:p>
                    <a:p>
                      <a:pPr algn="just"/>
                      <a:r>
                        <a:rPr lang="es-MX" sz="1200" b="1" kern="1200" dirty="0" smtClean="0">
                          <a:solidFill>
                            <a:schemeClr val="lt1"/>
                          </a:solidFill>
                          <a:effectLst/>
                          <a:latin typeface="+mn-lt"/>
                          <a:ea typeface="+mn-ea"/>
                          <a:cs typeface="+mn-cs"/>
                        </a:rPr>
                        <a:t>La reunión continúo con la ponencia del Lic. Héctor López Santillana que luego de 40 minutos de información considero importante enfatizar las tres líneas de acción que tiene el Gobierno de Guanajuato: Atracción de inversiones, fortalecimiento a las </a:t>
                      </a:r>
                      <a:r>
                        <a:rPr lang="es-MX" sz="1200" b="1" kern="1200" dirty="0" err="1" smtClean="0">
                          <a:solidFill>
                            <a:schemeClr val="lt1"/>
                          </a:solidFill>
                          <a:effectLst/>
                          <a:latin typeface="+mn-lt"/>
                          <a:ea typeface="+mn-ea"/>
                          <a:cs typeface="+mn-cs"/>
                        </a:rPr>
                        <a:t>mipymes</a:t>
                      </a:r>
                      <a:r>
                        <a:rPr lang="es-MX" sz="1200" b="1" kern="1200" dirty="0" smtClean="0">
                          <a:solidFill>
                            <a:schemeClr val="lt1"/>
                          </a:solidFill>
                          <a:effectLst/>
                          <a:latin typeface="+mn-lt"/>
                          <a:ea typeface="+mn-ea"/>
                          <a:cs typeface="+mn-cs"/>
                        </a:rPr>
                        <a:t> y capacitación especializada del capital humano en las empresas. </a:t>
                      </a:r>
                    </a:p>
                    <a:p>
                      <a:pPr algn="just"/>
                      <a:endParaRPr lang="es-MX" sz="1200" b="1" kern="1200" dirty="0" smtClean="0">
                        <a:solidFill>
                          <a:schemeClr val="lt1"/>
                        </a:solidFill>
                        <a:effectLst/>
                        <a:latin typeface="+mn-lt"/>
                        <a:ea typeface="+mn-ea"/>
                        <a:cs typeface="+mn-cs"/>
                      </a:endParaRPr>
                    </a:p>
                    <a:p>
                      <a:pPr algn="just"/>
                      <a:r>
                        <a:rPr lang="es-MX" sz="1200" b="1" kern="1200" dirty="0" smtClean="0">
                          <a:solidFill>
                            <a:schemeClr val="lt1"/>
                          </a:solidFill>
                          <a:effectLst/>
                          <a:latin typeface="+mn-lt"/>
                          <a:ea typeface="+mn-ea"/>
                          <a:cs typeface="+mn-cs"/>
                        </a:rPr>
                        <a:t>Recalcó que se creó para tal fin la Subsecretaria  para el desarrollo de las Mi pymes que cuenta con recursos y programas de apoyo enfocados al fortalecimiento de este tipo de empresas,  financiamiento oportuno, así como tecnología e innovación y formación de personas.</a:t>
                      </a:r>
                    </a:p>
                    <a:p>
                      <a:pPr algn="just"/>
                      <a:endParaRPr lang="es-MX" sz="1200" b="1" kern="1200" dirty="0" smtClean="0">
                        <a:solidFill>
                          <a:schemeClr val="lt1"/>
                        </a:solidFill>
                        <a:effectLst/>
                        <a:latin typeface="+mn-lt"/>
                        <a:ea typeface="+mn-ea"/>
                        <a:cs typeface="+mn-cs"/>
                      </a:endParaRPr>
                    </a:p>
                    <a:p>
                      <a:pPr algn="just"/>
                      <a:r>
                        <a:rPr lang="es-MX" sz="1200" b="1" kern="1200" dirty="0" smtClean="0">
                          <a:solidFill>
                            <a:schemeClr val="lt1"/>
                          </a:solidFill>
                          <a:effectLst/>
                          <a:latin typeface="+mn-lt"/>
                          <a:ea typeface="+mn-ea"/>
                          <a:cs typeface="+mn-cs"/>
                        </a:rPr>
                        <a:t>Esta reunión tuvo una duración de dos horas y se contó con la participación de los miembros de la comisión local empresarial, algunos colegas de los colegios de la región,  empresarios y representantes del sector comercial, así como de representantes de algunas universidades.</a:t>
                      </a:r>
                    </a:p>
                    <a:p>
                      <a:pPr algn="ctr"/>
                      <a:endParaRPr lang="es-MX" sz="1400" b="1" kern="1200" dirty="0" smtClean="0">
                        <a:solidFill>
                          <a:schemeClr val="lt1"/>
                        </a:solidFill>
                        <a:effectLst/>
                        <a:latin typeface="+mn-lt"/>
                        <a:ea typeface="+mn-ea"/>
                        <a:cs typeface="+mn-cs"/>
                      </a:endParaRPr>
                    </a:p>
                    <a:p>
                      <a:pPr algn="ctr"/>
                      <a:endParaRPr lang="es-MX" sz="1400" b="1" kern="1200" dirty="0" smtClean="0">
                        <a:solidFill>
                          <a:schemeClr val="lt1"/>
                        </a:solidFill>
                        <a:effectLst/>
                        <a:latin typeface="+mn-lt"/>
                        <a:ea typeface="+mn-ea"/>
                        <a:cs typeface="+mn-cs"/>
                      </a:endParaRPr>
                    </a:p>
                    <a:p>
                      <a:pPr algn="ctr"/>
                      <a:endParaRPr lang="es-MX" sz="1400" b="1" kern="1200" dirty="0" smtClean="0">
                        <a:solidFill>
                          <a:schemeClr val="lt1"/>
                        </a:solidFill>
                        <a:effectLst/>
                        <a:latin typeface="+mn-lt"/>
                        <a:ea typeface="+mn-ea"/>
                        <a:cs typeface="+mn-cs"/>
                      </a:endParaRPr>
                    </a:p>
                    <a:p>
                      <a:pPr algn="ctr"/>
                      <a:r>
                        <a:rPr lang="es-MX" sz="1400" b="1" kern="1200" dirty="0" smtClean="0">
                          <a:solidFill>
                            <a:schemeClr val="lt1"/>
                          </a:solidFill>
                          <a:effectLst/>
                          <a:latin typeface="+mn-lt"/>
                          <a:ea typeface="+mn-ea"/>
                          <a:cs typeface="+mn-cs"/>
                        </a:rPr>
                        <a:t>Atentamente.</a:t>
                      </a:r>
                    </a:p>
                    <a:p>
                      <a:pPr algn="ctr"/>
                      <a:endParaRPr lang="es-MX" sz="1400" b="1" kern="1200" dirty="0" smtClean="0">
                        <a:solidFill>
                          <a:schemeClr val="lt1"/>
                        </a:solidFill>
                        <a:effectLst/>
                        <a:latin typeface="+mn-lt"/>
                        <a:ea typeface="+mn-ea"/>
                        <a:cs typeface="+mn-cs"/>
                      </a:endParaRPr>
                    </a:p>
                    <a:p>
                      <a:pPr algn="ctr"/>
                      <a:r>
                        <a:rPr lang="es-MX" sz="1400" b="1" kern="1200" dirty="0" smtClean="0">
                          <a:solidFill>
                            <a:schemeClr val="lt1"/>
                          </a:solidFill>
                          <a:effectLst/>
                          <a:latin typeface="+mn-lt"/>
                          <a:ea typeface="+mn-ea"/>
                          <a:cs typeface="+mn-cs"/>
                        </a:rPr>
                        <a:t>Ana Lilia Salazar Gallaga.</a:t>
                      </a:r>
                    </a:p>
                    <a:p>
                      <a:pPr algn="ctr"/>
                      <a:endParaRPr lang="es-MX" sz="1400" b="1" kern="1200" dirty="0" smtClean="0">
                        <a:solidFill>
                          <a:schemeClr val="lt1"/>
                        </a:solidFill>
                        <a:effectLst/>
                        <a:latin typeface="+mn-lt"/>
                        <a:ea typeface="+mn-ea"/>
                        <a:cs typeface="+mn-cs"/>
                      </a:endParaRPr>
                    </a:p>
                    <a:p>
                      <a:pPr algn="ctr"/>
                      <a:r>
                        <a:rPr lang="es-MX" sz="1400" b="1" kern="1200" dirty="0" smtClean="0">
                          <a:solidFill>
                            <a:schemeClr val="lt1"/>
                          </a:solidFill>
                          <a:effectLst/>
                          <a:latin typeface="+mn-lt"/>
                          <a:ea typeface="+mn-ea"/>
                          <a:cs typeface="+mn-cs"/>
                        </a:rPr>
                        <a:t>Titular de la Comisión Sector Empresas del Colegio de Contadores Publico Santa Fe de Guanajuato y representante ante la Región Centro Occidente del Instituto Mexicano de Contadores Públicos,  A.C.</a:t>
                      </a:r>
                    </a:p>
                    <a:p>
                      <a:pPr algn="just"/>
                      <a:endParaRPr lang="es-MX"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634555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89453094"/>
              </p:ext>
            </p:extLst>
          </p:nvPr>
        </p:nvGraphicFramePr>
        <p:xfrm>
          <a:off x="620688" y="3872880"/>
          <a:ext cx="5616624" cy="4608512"/>
        </p:xfrm>
        <a:graphic>
          <a:graphicData uri="http://schemas.openxmlformats.org/drawingml/2006/table">
            <a:tbl>
              <a:tblPr firstRow="1" bandRow="1">
                <a:tableStyleId>{5C22544A-7EE6-4342-B048-85BDC9FD1C3A}</a:tableStyleId>
              </a:tblPr>
              <a:tblGrid>
                <a:gridCol w="5616624"/>
              </a:tblGrid>
              <a:tr h="4608512">
                <a:tc>
                  <a:txBody>
                    <a:bodyPr/>
                    <a:lstStyle/>
                    <a:p>
                      <a:pPr algn="ctr"/>
                      <a:r>
                        <a:rPr lang="es-MX" sz="1800" b="1" kern="1200" dirty="0" smtClean="0">
                          <a:solidFill>
                            <a:schemeClr val="lt1"/>
                          </a:solidFill>
                          <a:effectLst/>
                          <a:latin typeface="+mn-lt"/>
                          <a:ea typeface="+mn-ea"/>
                          <a:cs typeface="+mn-cs"/>
                        </a:rPr>
                        <a:t>CONVENIOS CELEBRADOS CON LA PROCURADURIA DE LA DEFENSA DEL CONTRIBUYENTE. PRODECON</a:t>
                      </a:r>
                      <a:r>
                        <a:rPr lang="es-MX" sz="1800" b="1" kern="1200" dirty="0" smtClean="0">
                          <a:solidFill>
                            <a:schemeClr val="lt1"/>
                          </a:solidFill>
                          <a:effectLst/>
                          <a:latin typeface="+mn-lt"/>
                          <a:ea typeface="+mn-ea"/>
                          <a:cs typeface="+mn-cs"/>
                        </a:rPr>
                        <a:t>.</a:t>
                      </a:r>
                    </a:p>
                    <a:p>
                      <a:pPr algn="ctr"/>
                      <a:endParaRPr lang="es-MX" sz="1600" b="1" kern="1200" dirty="0" smtClean="0">
                        <a:solidFill>
                          <a:schemeClr val="lt1"/>
                        </a:solidFill>
                        <a:effectLst/>
                        <a:latin typeface="+mn-lt"/>
                        <a:ea typeface="+mn-ea"/>
                        <a:cs typeface="+mn-cs"/>
                      </a:endParaRPr>
                    </a:p>
                    <a:p>
                      <a:pPr algn="just"/>
                      <a:endParaRPr lang="es-MX" sz="1200" b="1" kern="1200" dirty="0" smtClean="0">
                        <a:solidFill>
                          <a:schemeClr val="lt1"/>
                        </a:solidFill>
                        <a:effectLst/>
                        <a:latin typeface="+mn-lt"/>
                        <a:ea typeface="+mn-ea"/>
                        <a:cs typeface="+mn-cs"/>
                      </a:endParaRPr>
                    </a:p>
                    <a:p>
                      <a:pPr algn="just"/>
                      <a:r>
                        <a:rPr lang="es-MX" sz="1200" b="1" kern="1200" dirty="0" smtClean="0">
                          <a:solidFill>
                            <a:schemeClr val="lt1"/>
                          </a:solidFill>
                          <a:effectLst/>
                          <a:latin typeface="+mn-lt"/>
                          <a:ea typeface="+mn-ea"/>
                          <a:cs typeface="+mn-cs"/>
                        </a:rPr>
                        <a:t>Por separado y en diversa fecha en el mes de Julio del presente año se firmaron los siguientes convenios:</a:t>
                      </a:r>
                    </a:p>
                    <a:p>
                      <a:pPr algn="just"/>
                      <a:endParaRPr lang="es-MX" sz="1200" b="1" kern="1200" dirty="0" smtClean="0">
                        <a:solidFill>
                          <a:schemeClr val="lt1"/>
                        </a:solidFill>
                        <a:effectLst/>
                        <a:latin typeface="+mn-lt"/>
                        <a:ea typeface="+mn-ea"/>
                        <a:cs typeface="+mn-cs"/>
                      </a:endParaRPr>
                    </a:p>
                    <a:p>
                      <a:pPr algn="just"/>
                      <a:r>
                        <a:rPr lang="es-MX" sz="1200" b="1" kern="1200" dirty="0" smtClean="0">
                          <a:solidFill>
                            <a:schemeClr val="lt1"/>
                          </a:solidFill>
                          <a:effectLst/>
                          <a:latin typeface="+mn-lt"/>
                          <a:ea typeface="+mn-ea"/>
                          <a:cs typeface="+mn-cs"/>
                        </a:rPr>
                        <a:t>El día 09 de Julio de 2014 el Colegio de Contadores Públicos de Michoacán, A.C. CCPM</a:t>
                      </a:r>
                    </a:p>
                    <a:p>
                      <a:pPr algn="just"/>
                      <a:r>
                        <a:rPr lang="es-MX" sz="1200" b="1" kern="1200" dirty="0" smtClean="0">
                          <a:solidFill>
                            <a:schemeClr val="lt1"/>
                          </a:solidFill>
                          <a:effectLst/>
                          <a:latin typeface="+mn-lt"/>
                          <a:ea typeface="+mn-ea"/>
                          <a:cs typeface="+mn-cs"/>
                        </a:rPr>
                        <a:t>El día 26 de Julio de 2014 el Colegio de Contadores Públicos de San Luis Potosí, A.C. CCPSLP</a:t>
                      </a:r>
                    </a:p>
                    <a:p>
                      <a:pPr algn="just"/>
                      <a:r>
                        <a:rPr lang="es-MX" sz="1200" b="1" kern="1200" dirty="0" smtClean="0">
                          <a:solidFill>
                            <a:schemeClr val="lt1"/>
                          </a:solidFill>
                          <a:effectLst/>
                          <a:latin typeface="+mn-lt"/>
                          <a:ea typeface="+mn-ea"/>
                          <a:cs typeface="+mn-cs"/>
                        </a:rPr>
                        <a:t>Nuestros Colegios celebraron un Convenio con la Procuraduría de la Defensa del Contribuyente PRODECON,  que de manera enunciativa tiene como principales objetivos los siguientes:</a:t>
                      </a:r>
                    </a:p>
                    <a:p>
                      <a:pPr algn="just"/>
                      <a:endParaRPr lang="es-MX" sz="1200" b="1" kern="1200" dirty="0" smtClean="0">
                        <a:solidFill>
                          <a:schemeClr val="lt1"/>
                        </a:solidFill>
                        <a:effectLst/>
                        <a:latin typeface="+mn-lt"/>
                        <a:ea typeface="+mn-ea"/>
                        <a:cs typeface="+mn-cs"/>
                      </a:endParaRPr>
                    </a:p>
                    <a:p>
                      <a:pPr lvl="0" algn="just"/>
                      <a:r>
                        <a:rPr lang="es-MX" sz="1200" b="1" kern="1200" dirty="0" smtClean="0">
                          <a:solidFill>
                            <a:schemeClr val="lt1"/>
                          </a:solidFill>
                          <a:effectLst/>
                          <a:latin typeface="+mn-lt"/>
                          <a:ea typeface="+mn-ea"/>
                          <a:cs typeface="+mn-cs"/>
                        </a:rPr>
                        <a:t>Establecer bases de colaboración en líneas de trabajo, intercambio de información y actividades conjuntas entre la PRODECON y el COLEGIO DE CONTADORES  en sus respectivos ámbitos de competencias</a:t>
                      </a:r>
                      <a:r>
                        <a:rPr lang="es-MX" sz="1200" b="1" kern="1200" dirty="0" smtClean="0">
                          <a:solidFill>
                            <a:schemeClr val="lt1"/>
                          </a:solidFill>
                          <a:effectLst/>
                          <a:latin typeface="+mn-lt"/>
                          <a:ea typeface="+mn-ea"/>
                          <a:cs typeface="+mn-cs"/>
                        </a:rPr>
                        <a:t>.</a:t>
                      </a:r>
                      <a:endParaRPr lang="es-MX" sz="1200" b="1" kern="1200" dirty="0" smtClean="0">
                        <a:solidFill>
                          <a:schemeClr val="lt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851490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596519872"/>
              </p:ext>
            </p:extLst>
          </p:nvPr>
        </p:nvGraphicFramePr>
        <p:xfrm>
          <a:off x="692696" y="3656856"/>
          <a:ext cx="5472608" cy="3383280"/>
        </p:xfrm>
        <a:graphic>
          <a:graphicData uri="http://schemas.openxmlformats.org/drawingml/2006/table">
            <a:tbl>
              <a:tblPr firstRow="1" bandRow="1">
                <a:tableStyleId>{5C22544A-7EE6-4342-B048-85BDC9FD1C3A}</a:tableStyleId>
              </a:tblPr>
              <a:tblGrid>
                <a:gridCol w="5472608"/>
              </a:tblGrid>
              <a:tr h="370840">
                <a:tc>
                  <a:txBody>
                    <a:bodyPr/>
                    <a:lstStyle/>
                    <a:p>
                      <a:pPr lvl="0" algn="just"/>
                      <a:endParaRPr lang="es-MX" sz="1200" b="1" kern="1200" dirty="0" smtClean="0">
                        <a:solidFill>
                          <a:schemeClr val="lt1"/>
                        </a:solidFill>
                        <a:effectLst/>
                        <a:latin typeface="+mn-lt"/>
                        <a:ea typeface="+mn-ea"/>
                        <a:cs typeface="+mn-cs"/>
                      </a:endParaRPr>
                    </a:p>
                    <a:p>
                      <a:pPr lvl="0" algn="just"/>
                      <a:r>
                        <a:rPr lang="es-MX" sz="1200" b="1" kern="1200" dirty="0" smtClean="0">
                          <a:solidFill>
                            <a:schemeClr val="lt1"/>
                          </a:solidFill>
                          <a:effectLst/>
                          <a:latin typeface="+mn-lt"/>
                          <a:ea typeface="+mn-ea"/>
                          <a:cs typeface="+mn-cs"/>
                        </a:rPr>
                        <a:t>Tener un vínculo estrecho y permanente para la presentación de las quejas y reclamaciones que el COLEGIO DE CONTADORES, o sus integrantes interpongan en contra de actos de autoridad del SAT,IMSS, INFONAVIT y/o la Entidad Federativa  relacionados con las contribuciones federales que lesionen los derechos fundamentales de los contribuyentes.</a:t>
                      </a:r>
                    </a:p>
                    <a:p>
                      <a:pPr lvl="0" algn="just"/>
                      <a:r>
                        <a:rPr lang="es-MX" sz="1200" b="1" kern="1200" dirty="0" smtClean="0">
                          <a:solidFill>
                            <a:schemeClr val="lt1"/>
                          </a:solidFill>
                          <a:effectLst/>
                          <a:latin typeface="+mn-lt"/>
                          <a:ea typeface="+mn-ea"/>
                          <a:cs typeface="+mn-cs"/>
                        </a:rPr>
                        <a:t>Ser un canal de comunicación periódico entre la PRODECON y EL COLEGIO DE CONTADORES  para la detección de las problemáticas con las autoridades fiscales.</a:t>
                      </a:r>
                      <a:endParaRPr lang="es-MX" sz="1200" dirty="0" smtClean="0"/>
                    </a:p>
                    <a:p>
                      <a:pPr lvl="0" algn="just"/>
                      <a:endParaRPr lang="es-MX" sz="1200" b="1" kern="1200" dirty="0" smtClean="0">
                        <a:solidFill>
                          <a:schemeClr val="bg1"/>
                        </a:solidFill>
                        <a:effectLst/>
                        <a:latin typeface="+mn-lt"/>
                        <a:ea typeface="+mn-ea"/>
                        <a:cs typeface="+mn-cs"/>
                      </a:endParaRPr>
                    </a:p>
                    <a:p>
                      <a:pPr lvl="0" algn="just"/>
                      <a:r>
                        <a:rPr lang="es-MX" sz="1200" b="1" kern="1200" dirty="0" smtClean="0">
                          <a:solidFill>
                            <a:schemeClr val="bg1"/>
                          </a:solidFill>
                          <a:effectLst/>
                          <a:latin typeface="+mn-lt"/>
                          <a:ea typeface="+mn-ea"/>
                          <a:cs typeface="+mn-cs"/>
                        </a:rPr>
                        <a:t>Fungir como una ventanilla de recepción de aquellos documentos que requieran de los diversos servicios de la PRODECON.</a:t>
                      </a:r>
                    </a:p>
                    <a:p>
                      <a:pPr algn="just"/>
                      <a:r>
                        <a:rPr lang="es-MX" sz="1200" b="1" kern="1200" dirty="0" smtClean="0">
                          <a:solidFill>
                            <a:schemeClr val="bg1"/>
                          </a:solidFill>
                          <a:effectLst/>
                          <a:latin typeface="+mn-lt"/>
                          <a:ea typeface="+mn-ea"/>
                          <a:cs typeface="+mn-cs"/>
                        </a:rPr>
                        <a:t> </a:t>
                      </a:r>
                    </a:p>
                    <a:p>
                      <a:pPr algn="just"/>
                      <a:r>
                        <a:rPr lang="es-MX" sz="1200" b="1" kern="1200" dirty="0" smtClean="0">
                          <a:solidFill>
                            <a:schemeClr val="bg1"/>
                          </a:solidFill>
                          <a:effectLst/>
                          <a:latin typeface="+mn-lt"/>
                          <a:ea typeface="+mn-ea"/>
                          <a:cs typeface="+mn-cs"/>
                        </a:rPr>
                        <a:t>Sin lugar a dudas éstos convenios serán coadyuvantes en otorgar mayor certeza jurídica a los contribuyentes que busquen el respaldo y asesoría de éstas Instituciones para la gestión de sus trámites de controversias ante las autoridades fiscales.  </a:t>
                      </a:r>
                    </a:p>
                    <a:p>
                      <a:pPr algn="just"/>
                      <a:endParaRPr lang="es-MX" sz="1200" dirty="0" smtClean="0">
                        <a:solidFill>
                          <a:schemeClr val="bg1"/>
                        </a:solidFill>
                      </a:endParaRPr>
                    </a:p>
                    <a:p>
                      <a:endParaRPr lang="es-MX" sz="120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52196003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1969</Words>
  <Application>Microsoft Office PowerPoint</Application>
  <PresentationFormat>A4 (210 x 297 mm)</PresentationFormat>
  <Paragraphs>136</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dc:creator>
  <cp:lastModifiedBy>DISEÑO</cp:lastModifiedBy>
  <cp:revision>11</cp:revision>
  <dcterms:created xsi:type="dcterms:W3CDTF">2014-10-17T17:38:48Z</dcterms:created>
  <dcterms:modified xsi:type="dcterms:W3CDTF">2014-10-20T17:09:04Z</dcterms:modified>
</cp:coreProperties>
</file>